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4" r:id="rId9"/>
    <p:sldId id="265" r:id="rId10"/>
    <p:sldId id="266" r:id="rId11"/>
    <p:sldId id="267" r:id="rId12"/>
    <p:sldId id="268" r:id="rId13"/>
    <p:sldId id="284" r:id="rId14"/>
    <p:sldId id="309" r:id="rId15"/>
    <p:sldId id="310" r:id="rId16"/>
    <p:sldId id="311" r:id="rId17"/>
    <p:sldId id="312" r:id="rId18"/>
    <p:sldId id="314" r:id="rId19"/>
    <p:sldId id="315" r:id="rId20"/>
    <p:sldId id="270" r:id="rId21"/>
    <p:sldId id="313" r:id="rId22"/>
    <p:sldId id="271" r:id="rId23"/>
    <p:sldId id="274" r:id="rId24"/>
    <p:sldId id="276" r:id="rId25"/>
    <p:sldId id="316" r:id="rId26"/>
    <p:sldId id="277" r:id="rId27"/>
    <p:sldId id="278" r:id="rId28"/>
    <p:sldId id="279" r:id="rId29"/>
    <p:sldId id="318" r:id="rId30"/>
    <p:sldId id="280" r:id="rId31"/>
    <p:sldId id="281" r:id="rId32"/>
    <p:sldId id="282" r:id="rId33"/>
    <p:sldId id="283" r:id="rId34"/>
    <p:sldId id="319" r:id="rId35"/>
    <p:sldId id="285" r:id="rId36"/>
    <p:sldId id="286" r:id="rId37"/>
    <p:sldId id="287" r:id="rId38"/>
    <p:sldId id="288" r:id="rId39"/>
    <p:sldId id="290" r:id="rId40"/>
    <p:sldId id="289" r:id="rId41"/>
    <p:sldId id="291" r:id="rId42"/>
    <p:sldId id="320" r:id="rId43"/>
    <p:sldId id="292" r:id="rId44"/>
    <p:sldId id="294" r:id="rId45"/>
    <p:sldId id="293" r:id="rId46"/>
    <p:sldId id="297" r:id="rId47"/>
    <p:sldId id="298" r:id="rId48"/>
    <p:sldId id="300" r:id="rId49"/>
    <p:sldId id="301" r:id="rId50"/>
    <p:sldId id="302" r:id="rId51"/>
    <p:sldId id="303" r:id="rId52"/>
    <p:sldId id="304" r:id="rId53"/>
    <p:sldId id="306" r:id="rId54"/>
    <p:sldId id="307" r:id="rId55"/>
    <p:sldId id="308" r:id="rId5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EE898"/>
    <a:srgbClr val="FFCCFF"/>
    <a:srgbClr val="FFFFCC"/>
    <a:srgbClr val="F4708F"/>
    <a:srgbClr val="FFCCCC"/>
    <a:srgbClr val="FAB0C0"/>
    <a:srgbClr val="3A863E"/>
    <a:srgbClr val="DD7711"/>
    <a:srgbClr val="F76D8B"/>
    <a:srgbClr val="CCE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146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179385\Desktop\&#1074;&#1091;&#1079;&#1099;\&#1052;&#1048;&#1055;\&#1074;&#1077;&#1073;&#1080;&#1085;&#1072;&#1088;%20&#1054;&#1055;&#1055;-3\&#1075;&#1088;&#1072;&#1092;&#1080;&#1082;%20&#1090;&#1077;&#1084;&#1087;&#1080;&#1085;&#1075;-&#1090;&#1077;&#1089;&#1090;&#1072;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179385\Desktop\&#1074;&#1091;&#1079;&#1099;\&#1052;&#1048;&#1055;\&#1074;&#1077;&#1073;&#1080;&#1085;&#1072;&#1088;%20&#1054;&#1055;&#1055;-3\&#1075;&#1088;&#1072;&#1092;&#1080;&#1082;%20&#1090;&#1077;&#1084;&#1087;&#1080;&#1085;&#1075;-&#1090;&#1077;&#1089;&#1090;&#1072;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179385\Desktop\&#1074;&#1091;&#1079;&#1099;\&#1052;&#1048;&#1055;\&#1074;&#1077;&#1073;&#1080;&#1085;&#1072;&#1088;%20&#1054;&#1055;&#1055;-3\&#1075;&#1088;&#1072;&#1092;&#1080;&#1082;%20&#1090;&#1077;&#1084;&#1087;&#1080;&#1085;&#1075;-&#1090;&#1077;&#1089;&#1090;&#1072;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179385\Desktop\&#1074;&#1091;&#1079;&#1099;\&#1052;&#1048;&#1055;\&#1074;&#1077;&#1073;&#1080;&#1085;&#1072;&#1088;%20&#1054;&#1055;&#1055;-3\&#1075;&#1088;&#1072;&#1092;&#1080;&#1082;%20&#1090;&#1077;&#1084;&#1087;&#1080;&#1085;&#1075;-&#1090;&#1077;&#1089;&#1090;&#1072;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4.07580455813078E-2"/>
          <c:y val="3.4080491177507777E-2"/>
          <c:w val="0.3883487054254734"/>
          <c:h val="0.88902050915531616"/>
        </c:manualLayout>
      </c:layout>
      <c:lineChart>
        <c:grouping val="standard"/>
        <c:varyColors val="0"/>
        <c:ser>
          <c:idx val="0"/>
          <c:order val="0"/>
          <c:marker>
            <c:symbol val="none"/>
          </c:marker>
          <c:val>
            <c:numRef>
              <c:f>Лист1!$A$1:$F$1</c:f>
              <c:numCache>
                <c:formatCode>General</c:formatCode>
                <c:ptCount val="6"/>
                <c:pt idx="0">
                  <c:v>5</c:v>
                </c:pt>
                <c:pt idx="1">
                  <c:v>5</c:v>
                </c:pt>
                <c:pt idx="2">
                  <c:v>5</c:v>
                </c:pt>
                <c:pt idx="3">
                  <c:v>5</c:v>
                </c:pt>
                <c:pt idx="4">
                  <c:v>5</c:v>
                </c:pt>
                <c:pt idx="5">
                  <c:v>5</c:v>
                </c:pt>
              </c:numCache>
            </c:numRef>
          </c:val>
          <c:smooth val="0"/>
        </c:ser>
        <c:ser>
          <c:idx val="1"/>
          <c:order val="1"/>
          <c:marker>
            <c:symbol val="none"/>
          </c:marker>
          <c:val>
            <c:numRef>
              <c:f>Лист1!$A$2:$F$2</c:f>
              <c:numCache>
                <c:formatCode>General</c:formatCode>
                <c:ptCount val="6"/>
                <c:pt idx="0">
                  <c:v>5</c:v>
                </c:pt>
                <c:pt idx="1">
                  <c:v>7</c:v>
                </c:pt>
                <c:pt idx="2">
                  <c:v>10</c:v>
                </c:pt>
                <c:pt idx="3">
                  <c:v>8</c:v>
                </c:pt>
                <c:pt idx="4">
                  <c:v>6</c:v>
                </c:pt>
                <c:pt idx="5">
                  <c:v>5</c:v>
                </c:pt>
              </c:numCache>
            </c:numRef>
          </c:val>
          <c:smooth val="0"/>
        </c:ser>
        <c:ser>
          <c:idx val="2"/>
          <c:order val="2"/>
          <c:marker>
            <c:symbol val="none"/>
          </c:marker>
          <c:val>
            <c:numRef>
              <c:f>Лист1!$A$3:$F$3</c:f>
              <c:numCache>
                <c:formatCode>General</c:formatCode>
                <c:ptCount val="6"/>
                <c:pt idx="0">
                  <c:v>3</c:v>
                </c:pt>
                <c:pt idx="1">
                  <c:v>6</c:v>
                </c:pt>
                <c:pt idx="2">
                  <c:v>8</c:v>
                </c:pt>
                <c:pt idx="3">
                  <c:v>5</c:v>
                </c:pt>
                <c:pt idx="4">
                  <c:v>3</c:v>
                </c:pt>
                <c:pt idx="5">
                  <c:v>3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60907264"/>
        <c:axId val="160908800"/>
      </c:lineChart>
      <c:catAx>
        <c:axId val="160907264"/>
        <c:scaling>
          <c:orientation val="minMax"/>
        </c:scaling>
        <c:delete val="0"/>
        <c:axPos val="b"/>
        <c:majorTickMark val="out"/>
        <c:minorTickMark val="none"/>
        <c:tickLblPos val="nextTo"/>
        <c:crossAx val="160908800"/>
        <c:crosses val="autoZero"/>
        <c:auto val="1"/>
        <c:lblAlgn val="ctr"/>
        <c:lblOffset val="100"/>
        <c:noMultiLvlLbl val="0"/>
      </c:catAx>
      <c:valAx>
        <c:axId val="160908800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60907264"/>
        <c:crosses val="autoZero"/>
        <c:crossBetween val="between"/>
      </c:valAx>
    </c:plotArea>
    <c:plotVisOnly val="1"/>
    <c:dispBlanksAs val="gap"/>
    <c:showDLblsOverMax val="0"/>
  </c:chart>
  <c:spPr>
    <a:solidFill>
      <a:schemeClr val="accent6">
        <a:lumMod val="20000"/>
        <a:lumOff val="80000"/>
      </a:schemeClr>
    </a:solidFill>
  </c:sp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8.8460629921259845E-2"/>
          <c:y val="7.4548702245552642E-2"/>
          <c:w val="0.9115393700787402"/>
          <c:h val="0.8326195683872849"/>
        </c:manualLayout>
      </c:layout>
      <c:lineChart>
        <c:grouping val="standard"/>
        <c:varyColors val="0"/>
        <c:ser>
          <c:idx val="0"/>
          <c:order val="0"/>
          <c:marker>
            <c:symbol val="none"/>
          </c:marker>
          <c:val>
            <c:numRef>
              <c:f>Лист2!$A$1:$F$1</c:f>
              <c:numCache>
                <c:formatCode>General</c:formatCode>
                <c:ptCount val="6"/>
                <c:pt idx="0">
                  <c:v>5</c:v>
                </c:pt>
                <c:pt idx="1">
                  <c:v>5</c:v>
                </c:pt>
                <c:pt idx="2">
                  <c:v>5</c:v>
                </c:pt>
                <c:pt idx="3">
                  <c:v>5</c:v>
                </c:pt>
                <c:pt idx="4">
                  <c:v>5</c:v>
                </c:pt>
                <c:pt idx="5">
                  <c:v>5</c:v>
                </c:pt>
              </c:numCache>
            </c:numRef>
          </c:val>
          <c:smooth val="0"/>
        </c:ser>
        <c:ser>
          <c:idx val="1"/>
          <c:order val="1"/>
          <c:marker>
            <c:symbol val="none"/>
          </c:marker>
          <c:val>
            <c:numRef>
              <c:f>Лист2!$A$2:$F$2</c:f>
              <c:numCache>
                <c:formatCode>General</c:formatCode>
                <c:ptCount val="6"/>
                <c:pt idx="0">
                  <c:v>5</c:v>
                </c:pt>
                <c:pt idx="1">
                  <c:v>4.5</c:v>
                </c:pt>
                <c:pt idx="2">
                  <c:v>3</c:v>
                </c:pt>
                <c:pt idx="3">
                  <c:v>2.5</c:v>
                </c:pt>
                <c:pt idx="4">
                  <c:v>4.5</c:v>
                </c:pt>
                <c:pt idx="5">
                  <c:v>5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60929280"/>
        <c:axId val="160930816"/>
      </c:lineChart>
      <c:catAx>
        <c:axId val="160929280"/>
        <c:scaling>
          <c:orientation val="minMax"/>
        </c:scaling>
        <c:delete val="0"/>
        <c:axPos val="b"/>
        <c:majorTickMark val="out"/>
        <c:minorTickMark val="none"/>
        <c:tickLblPos val="nextTo"/>
        <c:crossAx val="160930816"/>
        <c:crosses val="autoZero"/>
        <c:auto val="1"/>
        <c:lblAlgn val="ctr"/>
        <c:lblOffset val="100"/>
        <c:noMultiLvlLbl val="0"/>
      </c:catAx>
      <c:valAx>
        <c:axId val="160930816"/>
        <c:scaling>
          <c:orientation val="minMax"/>
        </c:scaling>
        <c:delete val="1"/>
        <c:axPos val="l"/>
        <c:majorGridlines/>
        <c:numFmt formatCode="General" sourceLinked="1"/>
        <c:majorTickMark val="out"/>
        <c:minorTickMark val="none"/>
        <c:tickLblPos val="nextTo"/>
        <c:crossAx val="160929280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391907261592301"/>
          <c:y val="4.0009443395178299E-3"/>
          <c:w val="0.89052537182852143"/>
          <c:h val="0.63068560563977738"/>
        </c:manualLayout>
      </c:layout>
      <c:lineChart>
        <c:grouping val="standard"/>
        <c:varyColors val="0"/>
        <c:ser>
          <c:idx val="0"/>
          <c:order val="0"/>
          <c:marker>
            <c:symbol val="none"/>
          </c:marker>
          <c:val>
            <c:numRef>
              <c:f>Лист3!$A$1:$F$1</c:f>
              <c:numCache>
                <c:formatCode>General</c:formatCode>
                <c:ptCount val="6"/>
                <c:pt idx="0">
                  <c:v>2</c:v>
                </c:pt>
                <c:pt idx="1">
                  <c:v>2</c:v>
                </c:pt>
                <c:pt idx="2">
                  <c:v>2</c:v>
                </c:pt>
                <c:pt idx="3">
                  <c:v>2</c:v>
                </c:pt>
                <c:pt idx="4">
                  <c:v>2</c:v>
                </c:pt>
                <c:pt idx="5">
                  <c:v>2</c:v>
                </c:pt>
              </c:numCache>
            </c:numRef>
          </c:val>
          <c:smooth val="0"/>
        </c:ser>
        <c:ser>
          <c:idx val="1"/>
          <c:order val="1"/>
          <c:marker>
            <c:symbol val="none"/>
          </c:marker>
          <c:val>
            <c:numRef>
              <c:f>Лист3!$A$2:$F$2</c:f>
              <c:numCache>
                <c:formatCode>General</c:formatCode>
                <c:ptCount val="6"/>
                <c:pt idx="0">
                  <c:v>2</c:v>
                </c:pt>
                <c:pt idx="1">
                  <c:v>1.7</c:v>
                </c:pt>
                <c:pt idx="2">
                  <c:v>1.8</c:v>
                </c:pt>
                <c:pt idx="3">
                  <c:v>2.2999999999999998</c:v>
                </c:pt>
                <c:pt idx="4">
                  <c:v>1.9</c:v>
                </c:pt>
                <c:pt idx="5">
                  <c:v>1.8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60951296"/>
        <c:axId val="160953088"/>
      </c:lineChart>
      <c:catAx>
        <c:axId val="160951296"/>
        <c:scaling>
          <c:orientation val="minMax"/>
        </c:scaling>
        <c:delete val="0"/>
        <c:axPos val="b"/>
        <c:majorTickMark val="out"/>
        <c:minorTickMark val="none"/>
        <c:tickLblPos val="nextTo"/>
        <c:crossAx val="160953088"/>
        <c:crosses val="autoZero"/>
        <c:auto val="1"/>
        <c:lblAlgn val="ctr"/>
        <c:lblOffset val="100"/>
        <c:noMultiLvlLbl val="0"/>
      </c:catAx>
      <c:valAx>
        <c:axId val="160953088"/>
        <c:scaling>
          <c:orientation val="minMax"/>
        </c:scaling>
        <c:delete val="1"/>
        <c:axPos val="l"/>
        <c:majorGridlines/>
        <c:numFmt formatCode="General" sourceLinked="1"/>
        <c:majorTickMark val="out"/>
        <c:minorTickMark val="none"/>
        <c:tickLblPos val="nextTo"/>
        <c:crossAx val="160951296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8.6713526316965564E-2"/>
          <c:y val="0.10433011032703793"/>
          <c:w val="0.91328647368303439"/>
          <c:h val="0.54973958547264823"/>
        </c:manualLayout>
      </c:layout>
      <c:lineChart>
        <c:grouping val="standard"/>
        <c:varyColors val="0"/>
        <c:ser>
          <c:idx val="0"/>
          <c:order val="0"/>
          <c:marker>
            <c:symbol val="none"/>
          </c:marker>
          <c:val>
            <c:numRef>
              <c:f>Лист4!$A$1:$F$1</c:f>
              <c:numCache>
                <c:formatCode>General</c:formatCode>
                <c:ptCount val="6"/>
                <c:pt idx="0">
                  <c:v>3</c:v>
                </c:pt>
                <c:pt idx="1">
                  <c:v>3</c:v>
                </c:pt>
                <c:pt idx="2">
                  <c:v>3</c:v>
                </c:pt>
                <c:pt idx="3">
                  <c:v>3</c:v>
                </c:pt>
                <c:pt idx="4">
                  <c:v>3</c:v>
                </c:pt>
                <c:pt idx="5">
                  <c:v>3</c:v>
                </c:pt>
              </c:numCache>
            </c:numRef>
          </c:val>
          <c:smooth val="0"/>
        </c:ser>
        <c:ser>
          <c:idx val="1"/>
          <c:order val="1"/>
          <c:marker>
            <c:symbol val="none"/>
          </c:marker>
          <c:val>
            <c:numRef>
              <c:f>Лист4!$A$2:$F$2</c:f>
              <c:numCache>
                <c:formatCode>General</c:formatCode>
                <c:ptCount val="6"/>
                <c:pt idx="0">
                  <c:v>3</c:v>
                </c:pt>
                <c:pt idx="1">
                  <c:v>2.8</c:v>
                </c:pt>
                <c:pt idx="2">
                  <c:v>2.7</c:v>
                </c:pt>
                <c:pt idx="3">
                  <c:v>2.5</c:v>
                </c:pt>
                <c:pt idx="4">
                  <c:v>2.4</c:v>
                </c:pt>
                <c:pt idx="5">
                  <c:v>2.4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62149120"/>
        <c:axId val="162150656"/>
      </c:lineChart>
      <c:catAx>
        <c:axId val="162149120"/>
        <c:scaling>
          <c:orientation val="minMax"/>
        </c:scaling>
        <c:delete val="0"/>
        <c:axPos val="b"/>
        <c:majorTickMark val="out"/>
        <c:minorTickMark val="none"/>
        <c:tickLblPos val="nextTo"/>
        <c:crossAx val="162150656"/>
        <c:crosses val="autoZero"/>
        <c:auto val="1"/>
        <c:lblAlgn val="ctr"/>
        <c:lblOffset val="100"/>
        <c:noMultiLvlLbl val="0"/>
      </c:catAx>
      <c:valAx>
        <c:axId val="162150656"/>
        <c:scaling>
          <c:orientation val="minMax"/>
        </c:scaling>
        <c:delete val="1"/>
        <c:axPos val="l"/>
        <c:majorGridlines/>
        <c:numFmt formatCode="General" sourceLinked="1"/>
        <c:majorTickMark val="out"/>
        <c:minorTickMark val="none"/>
        <c:tickLblPos val="nextTo"/>
        <c:crossAx val="162149120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3_4">
  <dgm:title val=""/>
  <dgm:desc val=""/>
  <dgm:catLst>
    <dgm:cat type="accent3" pri="11400"/>
  </dgm:catLst>
  <dgm:styleLbl name="node0">
    <dgm:fillClrLst meth="cycle">
      <a:schemeClr val="accent3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3">
        <a:shade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3">
        <a:shade val="50000"/>
      </a:schemeClr>
      <a:schemeClr val="accent3">
        <a:tint val="55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3">
        <a:shade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3">
        <a:shade val="80000"/>
        <a:alpha val="50000"/>
      </a:schemeClr>
      <a:schemeClr val="accent3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3">
        <a:shade val="90000"/>
      </a:schemeClr>
      <a:schemeClr val="accent3">
        <a:tint val="50000"/>
      </a:schemeClr>
    </dgm:fillClrLst>
    <dgm:linClrLst meth="cycle"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3">
        <a:shade val="90000"/>
      </a:schemeClr>
      <a:schemeClr val="accent3">
        <a:tint val="50000"/>
      </a:schemeClr>
    </dgm:fillClrLst>
    <dgm:linClrLst meth="cycle"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3">
        <a:shade val="90000"/>
      </a:schemeClr>
      <a:schemeClr val="accent3">
        <a:tint val="50000"/>
      </a:schemeClr>
    </dgm:fillClrLst>
    <dgm:linClrLst meth="cycle"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3">
        <a:shade val="90000"/>
      </a:schemeClr>
      <a:schemeClr val="accent3">
        <a:tint val="50000"/>
      </a:schemeClr>
    </dgm:fillClrLst>
    <dgm:linClrLst meth="cycle">
      <a:schemeClr val="accent3">
        <a:shade val="90000"/>
      </a:schemeClr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55000"/>
      </a:schemeClr>
    </dgm:fillClrLst>
    <dgm:linClrLst meth="repeat">
      <a:schemeClr val="accent3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55000"/>
      </a:schemeClr>
    </dgm:fillClrLst>
    <dgm:linClrLst meth="repeat">
      <a:schemeClr val="accent3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55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4">
  <dgm:title val=""/>
  <dgm:desc val=""/>
  <dgm:catLst>
    <dgm:cat type="accent1" pri="11400"/>
  </dgm:catLst>
  <dgm:styleLbl name="node0">
    <dgm:fillClrLst meth="cycle">
      <a:schemeClr val="accent1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1">
        <a:shade val="50000"/>
      </a:schemeClr>
      <a:schemeClr val="accent1">
        <a:tint val="55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1">
        <a:shade val="80000"/>
        <a:alpha val="50000"/>
      </a:schemeClr>
      <a:schemeClr val="accent1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55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3_3">
  <dgm:title val=""/>
  <dgm:desc val=""/>
  <dgm:catLst>
    <dgm:cat type="accent3" pri="11300"/>
  </dgm:catLst>
  <dgm:styleLbl name="node0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>
        <a:shade val="80000"/>
      </a:schemeClr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>
        <a:shade val="80000"/>
      </a:schemeClr>
      <a:schemeClr val="accent3">
        <a:tint val="7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/>
    <dgm:txEffectClrLst/>
  </dgm:styleLbl>
  <dgm:styleLbl name="lnNode1">
    <dgm:fillClrLst>
      <a:schemeClr val="accent3">
        <a:shade val="80000"/>
      </a:schemeClr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shade val="80000"/>
        <a:alpha val="50000"/>
      </a:schemeClr>
      <a:schemeClr val="accent3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/>
    <dgm:txEffectClrLst/>
  </dgm:styleLbl>
  <dgm:styleLbl name="fg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3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9000"/>
      </a:schemeClr>
    </dgm:fillClrLst>
    <dgm:linClrLst meth="repeat">
      <a:schemeClr val="accent3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>
        <a:tint val="80000"/>
      </a:schemeClr>
    </dgm:fillClrLst>
    <dgm:linClrLst meth="repeat">
      <a:schemeClr val="accent3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9C4FA04-AEF5-4DBD-A2BB-417A3A3D5E87}" type="doc">
      <dgm:prSet loTypeId="urn:microsoft.com/office/officeart/2005/8/layout/hProcess9" loCatId="process" qsTypeId="urn:microsoft.com/office/officeart/2005/8/quickstyle/simple1" qsCatId="simple" csTypeId="urn:microsoft.com/office/officeart/2005/8/colors/accent2_1" csCatId="accent2" phldr="1"/>
      <dgm:spPr/>
      <dgm:t>
        <a:bodyPr/>
        <a:lstStyle/>
        <a:p>
          <a:endParaRPr lang="ru-RU"/>
        </a:p>
      </dgm:t>
    </dgm:pt>
    <dgm:pt modelId="{5CA3DBC9-D9AB-407F-93B7-357F23BC0CFD}">
      <dgm:prSet/>
      <dgm:spPr>
        <a:solidFill>
          <a:srgbClr val="F4708F"/>
        </a:solidFill>
      </dgm:spPr>
      <dgm:t>
        <a:bodyPr/>
        <a:lstStyle/>
        <a:p>
          <a:pPr rtl="0"/>
          <a:r>
            <a:rPr lang="ru-RU" dirty="0" smtClean="0"/>
            <a:t>Формулирование </a:t>
          </a:r>
          <a:r>
            <a:rPr lang="ru-RU" b="1" dirty="0" smtClean="0"/>
            <a:t>выводов по результатам исследования</a:t>
          </a:r>
          <a:endParaRPr lang="ru-RU" b="1" dirty="0"/>
        </a:p>
      </dgm:t>
    </dgm:pt>
    <dgm:pt modelId="{A4197438-95C2-45FE-8914-23EDD87D00DA}" type="parTrans" cxnId="{32853878-9B6E-4840-B160-2411A7598A5C}">
      <dgm:prSet/>
      <dgm:spPr/>
      <dgm:t>
        <a:bodyPr/>
        <a:lstStyle/>
        <a:p>
          <a:endParaRPr lang="ru-RU"/>
        </a:p>
      </dgm:t>
    </dgm:pt>
    <dgm:pt modelId="{A51CFD85-7612-469F-8F72-E34C99344AB1}" type="sibTrans" cxnId="{32853878-9B6E-4840-B160-2411A7598A5C}">
      <dgm:prSet/>
      <dgm:spPr/>
      <dgm:t>
        <a:bodyPr/>
        <a:lstStyle/>
        <a:p>
          <a:endParaRPr lang="ru-RU"/>
        </a:p>
      </dgm:t>
    </dgm:pt>
    <dgm:pt modelId="{D94337E9-A2F7-47AD-9312-6011BF82C7FC}">
      <dgm:prSet/>
      <dgm:spPr>
        <a:solidFill>
          <a:schemeClr val="accent3">
            <a:lumMod val="75000"/>
          </a:schemeClr>
        </a:solidFill>
      </dgm:spPr>
      <dgm:t>
        <a:bodyPr/>
        <a:lstStyle/>
        <a:p>
          <a:r>
            <a:rPr lang="ru-RU" dirty="0" smtClean="0">
              <a:solidFill>
                <a:schemeClr val="bg1"/>
              </a:solidFill>
            </a:rPr>
            <a:t>овладение </a:t>
          </a:r>
          <a:r>
            <a:rPr lang="ru-RU" b="1" i="1" dirty="0" smtClean="0">
              <a:solidFill>
                <a:schemeClr val="bg1"/>
              </a:solidFill>
            </a:rPr>
            <a:t>навыками практической исследовательской деятельности</a:t>
          </a:r>
          <a:endParaRPr lang="ru-RU" dirty="0">
            <a:solidFill>
              <a:schemeClr val="bg1"/>
            </a:solidFill>
          </a:endParaRPr>
        </a:p>
      </dgm:t>
    </dgm:pt>
    <dgm:pt modelId="{128F93A1-F3A0-4663-8FF9-14146C371C97}" type="parTrans" cxnId="{3ABDBF31-B24E-4410-BA60-9CCC9DAA9097}">
      <dgm:prSet/>
      <dgm:spPr/>
      <dgm:t>
        <a:bodyPr/>
        <a:lstStyle/>
        <a:p>
          <a:endParaRPr lang="ru-RU"/>
        </a:p>
      </dgm:t>
    </dgm:pt>
    <dgm:pt modelId="{C97E092A-ECCE-411A-A180-016EBC2947F2}" type="sibTrans" cxnId="{3ABDBF31-B24E-4410-BA60-9CCC9DAA9097}">
      <dgm:prSet/>
      <dgm:spPr/>
      <dgm:t>
        <a:bodyPr/>
        <a:lstStyle/>
        <a:p>
          <a:endParaRPr lang="ru-RU"/>
        </a:p>
      </dgm:t>
    </dgm:pt>
    <dgm:pt modelId="{47998570-67CC-4B3D-BC55-12B1322CAF3E}">
      <dgm:prSet/>
      <dgm:spPr>
        <a:solidFill>
          <a:schemeClr val="accent3">
            <a:lumMod val="60000"/>
            <a:lumOff val="40000"/>
          </a:schemeClr>
        </a:solidFill>
      </dgm:spPr>
      <dgm:t>
        <a:bodyPr/>
        <a:lstStyle/>
        <a:p>
          <a:pPr rtl="0"/>
          <a:r>
            <a:rPr lang="ru-RU" dirty="0" smtClean="0"/>
            <a:t>ознакомление с </a:t>
          </a:r>
          <a:r>
            <a:rPr lang="ru-RU" b="1" dirty="0" smtClean="0"/>
            <a:t>методикой  исследования </a:t>
          </a:r>
          <a:r>
            <a:rPr lang="ru-RU" b="0" dirty="0" smtClean="0"/>
            <a:t>(организация, процедура, оформление);</a:t>
          </a:r>
          <a:endParaRPr lang="ru-RU" b="0" dirty="0"/>
        </a:p>
      </dgm:t>
    </dgm:pt>
    <dgm:pt modelId="{5E102605-C4F4-4A57-9623-92921EBE70CA}" type="parTrans" cxnId="{6757DCE0-1BC3-48A8-BED4-43C5F30A5AF8}">
      <dgm:prSet/>
      <dgm:spPr/>
      <dgm:t>
        <a:bodyPr/>
        <a:lstStyle/>
        <a:p>
          <a:endParaRPr lang="ru-RU"/>
        </a:p>
      </dgm:t>
    </dgm:pt>
    <dgm:pt modelId="{6B7EF482-4F06-46F9-ACE2-ABAD73C6C651}" type="sibTrans" cxnId="{6757DCE0-1BC3-48A8-BED4-43C5F30A5AF8}">
      <dgm:prSet/>
      <dgm:spPr/>
      <dgm:t>
        <a:bodyPr/>
        <a:lstStyle/>
        <a:p>
          <a:endParaRPr lang="ru-RU"/>
        </a:p>
      </dgm:t>
    </dgm:pt>
    <dgm:pt modelId="{CF60A76A-5CED-49FD-B902-2510CA5466D3}">
      <dgm:prSet/>
      <dgm:spPr>
        <a:solidFill>
          <a:srgbClr val="FEE898"/>
        </a:solidFill>
      </dgm:spPr>
      <dgm:t>
        <a:bodyPr/>
        <a:lstStyle/>
        <a:p>
          <a:r>
            <a:rPr lang="ru-RU" dirty="0" smtClean="0"/>
            <a:t>овладение  навыками</a:t>
          </a:r>
          <a:r>
            <a:rPr lang="ru-RU" b="1" i="1" dirty="0" smtClean="0"/>
            <a:t> получения, обработки и анализа </a:t>
          </a:r>
          <a:r>
            <a:rPr lang="ru-RU" dirty="0" smtClean="0"/>
            <a:t> данных; </a:t>
          </a:r>
          <a:endParaRPr lang="ru-RU" b="1" dirty="0"/>
        </a:p>
      </dgm:t>
    </dgm:pt>
    <dgm:pt modelId="{2892DBAF-56D1-4418-99BA-14245298D38C}" type="parTrans" cxnId="{7D5DBDF8-19D0-4915-831F-1FD0368DBCED}">
      <dgm:prSet/>
      <dgm:spPr/>
      <dgm:t>
        <a:bodyPr/>
        <a:lstStyle/>
        <a:p>
          <a:endParaRPr lang="ru-RU"/>
        </a:p>
      </dgm:t>
    </dgm:pt>
    <dgm:pt modelId="{474C37DE-9EE8-4E32-8707-C53FE3FF7984}" type="sibTrans" cxnId="{7D5DBDF8-19D0-4915-831F-1FD0368DBCED}">
      <dgm:prSet/>
      <dgm:spPr/>
      <dgm:t>
        <a:bodyPr/>
        <a:lstStyle/>
        <a:p>
          <a:endParaRPr lang="ru-RU"/>
        </a:p>
      </dgm:t>
    </dgm:pt>
    <dgm:pt modelId="{77D316C5-F741-4C55-8BE1-6EAE0ED2528D}" type="pres">
      <dgm:prSet presAssocID="{F9C4FA04-AEF5-4DBD-A2BB-417A3A3D5E87}" presName="CompostProcess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CDE69B42-5363-4426-82BF-2F3D317230E0}" type="pres">
      <dgm:prSet presAssocID="{F9C4FA04-AEF5-4DBD-A2BB-417A3A3D5E87}" presName="arrow" presStyleLbl="bgShp" presStyleIdx="0" presStyleCnt="1"/>
      <dgm:spPr/>
    </dgm:pt>
    <dgm:pt modelId="{03FD784E-A755-41E1-807C-93CE0A2F679E}" type="pres">
      <dgm:prSet presAssocID="{F9C4FA04-AEF5-4DBD-A2BB-417A3A3D5E87}" presName="linearProcess" presStyleCnt="0"/>
      <dgm:spPr/>
    </dgm:pt>
    <dgm:pt modelId="{3727B267-717B-4ABF-B561-E6FADEA9734B}" type="pres">
      <dgm:prSet presAssocID="{D94337E9-A2F7-47AD-9312-6011BF82C7FC}" presName="text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0F5D73E-0533-49B9-910D-31B89E97F310}" type="pres">
      <dgm:prSet presAssocID="{C97E092A-ECCE-411A-A180-016EBC2947F2}" presName="sibTrans" presStyleCnt="0"/>
      <dgm:spPr/>
    </dgm:pt>
    <dgm:pt modelId="{83FB3013-0A5E-414C-B8DC-5D261536E794}" type="pres">
      <dgm:prSet presAssocID="{47998570-67CC-4B3D-BC55-12B1322CAF3E}" presName="text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23568E1-3870-408D-B8CE-6B06E3422D28}" type="pres">
      <dgm:prSet presAssocID="{6B7EF482-4F06-46F9-ACE2-ABAD73C6C651}" presName="sibTrans" presStyleCnt="0"/>
      <dgm:spPr/>
    </dgm:pt>
    <dgm:pt modelId="{09800F19-E3A4-43E9-ADDD-9AAF18248F25}" type="pres">
      <dgm:prSet presAssocID="{CF60A76A-5CED-49FD-B902-2510CA5466D3}" presName="text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3A0528D-8432-4094-BC8C-9F58E181AD87}" type="pres">
      <dgm:prSet presAssocID="{474C37DE-9EE8-4E32-8707-C53FE3FF7984}" presName="sibTrans" presStyleCnt="0"/>
      <dgm:spPr/>
    </dgm:pt>
    <dgm:pt modelId="{A76FE39E-A775-4D5D-A09A-EEB2F02B3B0D}" type="pres">
      <dgm:prSet presAssocID="{5CA3DBC9-D9AB-407F-93B7-357F23BC0CFD}" presName="textNode" presStyleLbl="node1" presStyleIdx="3" presStyleCnt="4" custLinFactNeighborX="30903" custLinFactNeighborY="215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3ABDBF31-B24E-4410-BA60-9CCC9DAA9097}" srcId="{F9C4FA04-AEF5-4DBD-A2BB-417A3A3D5E87}" destId="{D94337E9-A2F7-47AD-9312-6011BF82C7FC}" srcOrd="0" destOrd="0" parTransId="{128F93A1-F3A0-4663-8FF9-14146C371C97}" sibTransId="{C97E092A-ECCE-411A-A180-016EBC2947F2}"/>
    <dgm:cxn modelId="{2975E9CA-1B29-48F1-953D-DA21399991CA}" type="presOf" srcId="{D94337E9-A2F7-47AD-9312-6011BF82C7FC}" destId="{3727B267-717B-4ABF-B561-E6FADEA9734B}" srcOrd="0" destOrd="0" presId="urn:microsoft.com/office/officeart/2005/8/layout/hProcess9"/>
    <dgm:cxn modelId="{96E7A388-5C82-49F9-9328-F4B5B22DDE0E}" type="presOf" srcId="{5CA3DBC9-D9AB-407F-93B7-357F23BC0CFD}" destId="{A76FE39E-A775-4D5D-A09A-EEB2F02B3B0D}" srcOrd="0" destOrd="0" presId="urn:microsoft.com/office/officeart/2005/8/layout/hProcess9"/>
    <dgm:cxn modelId="{F6EA5256-44B6-44E2-BBAF-4B1CC51EF5F6}" type="presOf" srcId="{CF60A76A-5CED-49FD-B902-2510CA5466D3}" destId="{09800F19-E3A4-43E9-ADDD-9AAF18248F25}" srcOrd="0" destOrd="0" presId="urn:microsoft.com/office/officeart/2005/8/layout/hProcess9"/>
    <dgm:cxn modelId="{32853878-9B6E-4840-B160-2411A7598A5C}" srcId="{F9C4FA04-AEF5-4DBD-A2BB-417A3A3D5E87}" destId="{5CA3DBC9-D9AB-407F-93B7-357F23BC0CFD}" srcOrd="3" destOrd="0" parTransId="{A4197438-95C2-45FE-8914-23EDD87D00DA}" sibTransId="{A51CFD85-7612-469F-8F72-E34C99344AB1}"/>
    <dgm:cxn modelId="{7D5DBDF8-19D0-4915-831F-1FD0368DBCED}" srcId="{F9C4FA04-AEF5-4DBD-A2BB-417A3A3D5E87}" destId="{CF60A76A-5CED-49FD-B902-2510CA5466D3}" srcOrd="2" destOrd="0" parTransId="{2892DBAF-56D1-4418-99BA-14245298D38C}" sibTransId="{474C37DE-9EE8-4E32-8707-C53FE3FF7984}"/>
    <dgm:cxn modelId="{860390A1-CC90-411D-90BA-755EBDB7E4C1}" type="presOf" srcId="{F9C4FA04-AEF5-4DBD-A2BB-417A3A3D5E87}" destId="{77D316C5-F741-4C55-8BE1-6EAE0ED2528D}" srcOrd="0" destOrd="0" presId="urn:microsoft.com/office/officeart/2005/8/layout/hProcess9"/>
    <dgm:cxn modelId="{EC070438-981B-423F-9BD1-BFE120070350}" type="presOf" srcId="{47998570-67CC-4B3D-BC55-12B1322CAF3E}" destId="{83FB3013-0A5E-414C-B8DC-5D261536E794}" srcOrd="0" destOrd="0" presId="urn:microsoft.com/office/officeart/2005/8/layout/hProcess9"/>
    <dgm:cxn modelId="{6757DCE0-1BC3-48A8-BED4-43C5F30A5AF8}" srcId="{F9C4FA04-AEF5-4DBD-A2BB-417A3A3D5E87}" destId="{47998570-67CC-4B3D-BC55-12B1322CAF3E}" srcOrd="1" destOrd="0" parTransId="{5E102605-C4F4-4A57-9623-92921EBE70CA}" sibTransId="{6B7EF482-4F06-46F9-ACE2-ABAD73C6C651}"/>
    <dgm:cxn modelId="{4F13ADB4-CC03-4520-9607-9AF30DFD9ECA}" type="presParOf" srcId="{77D316C5-F741-4C55-8BE1-6EAE0ED2528D}" destId="{CDE69B42-5363-4426-82BF-2F3D317230E0}" srcOrd="0" destOrd="0" presId="urn:microsoft.com/office/officeart/2005/8/layout/hProcess9"/>
    <dgm:cxn modelId="{69DD49CB-5B3F-4648-A7F2-7CFEC47E3273}" type="presParOf" srcId="{77D316C5-F741-4C55-8BE1-6EAE0ED2528D}" destId="{03FD784E-A755-41E1-807C-93CE0A2F679E}" srcOrd="1" destOrd="0" presId="urn:microsoft.com/office/officeart/2005/8/layout/hProcess9"/>
    <dgm:cxn modelId="{86E05214-4E10-4641-946B-743E6EF031E9}" type="presParOf" srcId="{03FD784E-A755-41E1-807C-93CE0A2F679E}" destId="{3727B267-717B-4ABF-B561-E6FADEA9734B}" srcOrd="0" destOrd="0" presId="urn:microsoft.com/office/officeart/2005/8/layout/hProcess9"/>
    <dgm:cxn modelId="{A3EE5DD4-9625-49E7-BC44-E5F0C6681D08}" type="presParOf" srcId="{03FD784E-A755-41E1-807C-93CE0A2F679E}" destId="{40F5D73E-0533-49B9-910D-31B89E97F310}" srcOrd="1" destOrd="0" presId="urn:microsoft.com/office/officeart/2005/8/layout/hProcess9"/>
    <dgm:cxn modelId="{6135C064-D4F1-4B20-8317-1F99DEA5B6E6}" type="presParOf" srcId="{03FD784E-A755-41E1-807C-93CE0A2F679E}" destId="{83FB3013-0A5E-414C-B8DC-5D261536E794}" srcOrd="2" destOrd="0" presId="urn:microsoft.com/office/officeart/2005/8/layout/hProcess9"/>
    <dgm:cxn modelId="{BCF11547-2B2B-43FB-9BF0-829C9E370465}" type="presParOf" srcId="{03FD784E-A755-41E1-807C-93CE0A2F679E}" destId="{623568E1-3870-408D-B8CE-6B06E3422D28}" srcOrd="3" destOrd="0" presId="urn:microsoft.com/office/officeart/2005/8/layout/hProcess9"/>
    <dgm:cxn modelId="{291D610A-86CA-4749-B1C1-41CA83EA0041}" type="presParOf" srcId="{03FD784E-A755-41E1-807C-93CE0A2F679E}" destId="{09800F19-E3A4-43E9-ADDD-9AAF18248F25}" srcOrd="4" destOrd="0" presId="urn:microsoft.com/office/officeart/2005/8/layout/hProcess9"/>
    <dgm:cxn modelId="{1CE307E4-EE1F-4C3D-B0DB-2B581E2EEA36}" type="presParOf" srcId="{03FD784E-A755-41E1-807C-93CE0A2F679E}" destId="{83A0528D-8432-4094-BC8C-9F58E181AD87}" srcOrd="5" destOrd="0" presId="urn:microsoft.com/office/officeart/2005/8/layout/hProcess9"/>
    <dgm:cxn modelId="{F5B8581B-40C9-4818-9F49-C659AA2D2316}" type="presParOf" srcId="{03FD784E-A755-41E1-807C-93CE0A2F679E}" destId="{A76FE39E-A775-4D5D-A09A-EEB2F02B3B0D}" srcOrd="6" destOrd="0" presId="urn:microsoft.com/office/officeart/2005/8/layout/hProcess9"/>
  </dgm:cxnLst>
  <dgm:bg>
    <a:solidFill>
      <a:schemeClr val="accent6">
        <a:lumMod val="60000"/>
        <a:lumOff val="40000"/>
      </a:schemeClr>
    </a:solidFill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7D15590-8852-4848-A445-24F1FB2C75FD}" type="doc">
      <dgm:prSet loTypeId="urn:microsoft.com/office/officeart/2005/8/layout/lProcess3" loCatId="process" qsTypeId="urn:microsoft.com/office/officeart/2005/8/quickstyle/3d2" qsCatId="3D" csTypeId="urn:microsoft.com/office/officeart/2005/8/colors/accent3_4" csCatId="accent3" phldr="1"/>
      <dgm:spPr/>
      <dgm:t>
        <a:bodyPr/>
        <a:lstStyle/>
        <a:p>
          <a:endParaRPr lang="ru-RU"/>
        </a:p>
      </dgm:t>
    </dgm:pt>
    <dgm:pt modelId="{903B911C-ABCB-4311-848F-0BF4D2531A21}">
      <dgm:prSet/>
      <dgm:spPr/>
      <dgm:t>
        <a:bodyPr/>
        <a:lstStyle/>
        <a:p>
          <a:pPr rtl="0"/>
          <a:r>
            <a:rPr lang="ru-RU" dirty="0" smtClean="0"/>
            <a:t>№4.  Методика «Ориентационная анкета А. </a:t>
          </a:r>
          <a:r>
            <a:rPr lang="ru-RU" dirty="0" err="1" smtClean="0"/>
            <a:t>Басса</a:t>
          </a:r>
          <a:r>
            <a:rPr lang="ru-RU" dirty="0" smtClean="0"/>
            <a:t>» (</a:t>
          </a:r>
          <a:r>
            <a:rPr lang="ru-RU" i="1" dirty="0" smtClean="0"/>
            <a:t>направленность Л на Я, О, Д</a:t>
          </a:r>
          <a:r>
            <a:rPr lang="ru-RU" dirty="0" smtClean="0"/>
            <a:t>)</a:t>
          </a:r>
          <a:endParaRPr lang="ru-RU" dirty="0"/>
        </a:p>
      </dgm:t>
    </dgm:pt>
    <dgm:pt modelId="{19EF2828-2EF4-4212-9CB0-DA7B9AB23624}" type="parTrans" cxnId="{7ADED8D7-E54E-4119-AA30-F4E7235E6F47}">
      <dgm:prSet/>
      <dgm:spPr/>
      <dgm:t>
        <a:bodyPr/>
        <a:lstStyle/>
        <a:p>
          <a:endParaRPr lang="ru-RU"/>
        </a:p>
      </dgm:t>
    </dgm:pt>
    <dgm:pt modelId="{0F2F9229-8C38-4B40-9425-D4875B351F1E}" type="sibTrans" cxnId="{7ADED8D7-E54E-4119-AA30-F4E7235E6F47}">
      <dgm:prSet/>
      <dgm:spPr/>
      <dgm:t>
        <a:bodyPr/>
        <a:lstStyle/>
        <a:p>
          <a:endParaRPr lang="ru-RU"/>
        </a:p>
      </dgm:t>
    </dgm:pt>
    <dgm:pt modelId="{A070C80C-7682-494E-8225-753B879E1B89}">
      <dgm:prSet/>
      <dgm:spPr/>
      <dgm:t>
        <a:bodyPr/>
        <a:lstStyle/>
        <a:p>
          <a:pPr rtl="0"/>
          <a:r>
            <a:rPr lang="ru-RU" b="1" dirty="0" smtClean="0">
              <a:solidFill>
                <a:srgbClr val="3A863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№5.  «Тест эгоцентрических ассоциаций» (ЭАТ) </a:t>
          </a:r>
          <a:endParaRPr lang="ru-RU" b="1" dirty="0">
            <a:solidFill>
              <a:srgbClr val="3A863E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9F9B6764-CC53-4FF8-A857-FD8D2721EC1B}" type="parTrans" cxnId="{CD3ABEA8-B009-4E36-98D6-F2033E5C3D74}">
      <dgm:prSet/>
      <dgm:spPr/>
      <dgm:t>
        <a:bodyPr/>
        <a:lstStyle/>
        <a:p>
          <a:endParaRPr lang="ru-RU"/>
        </a:p>
      </dgm:t>
    </dgm:pt>
    <dgm:pt modelId="{5E7BD8B0-586F-41E1-AD38-460A9853B35E}" type="sibTrans" cxnId="{CD3ABEA8-B009-4E36-98D6-F2033E5C3D74}">
      <dgm:prSet/>
      <dgm:spPr/>
      <dgm:t>
        <a:bodyPr/>
        <a:lstStyle/>
        <a:p>
          <a:endParaRPr lang="ru-RU"/>
        </a:p>
      </dgm:t>
    </dgm:pt>
    <dgm:pt modelId="{D375DB0A-9BB0-4894-A1CA-633FAA5854AA}" type="pres">
      <dgm:prSet presAssocID="{B7D15590-8852-4848-A445-24F1FB2C75FD}" presName="Name0" presStyleCnt="0">
        <dgm:presLayoutVars>
          <dgm:chPref val="3"/>
          <dgm:dir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65E2330A-84D9-4639-B080-ED06B28A0DB5}" type="pres">
      <dgm:prSet presAssocID="{903B911C-ABCB-4311-848F-0BF4D2531A21}" presName="horFlow" presStyleCnt="0"/>
      <dgm:spPr/>
    </dgm:pt>
    <dgm:pt modelId="{54B5A952-02C0-4280-B6D1-67C708B0D001}" type="pres">
      <dgm:prSet presAssocID="{903B911C-ABCB-4311-848F-0BF4D2531A21}" presName="bigChev" presStyleLbl="node1" presStyleIdx="0" presStyleCnt="2" custLinFactNeighborX="24089" custLinFactNeighborY="11436"/>
      <dgm:spPr/>
      <dgm:t>
        <a:bodyPr/>
        <a:lstStyle/>
        <a:p>
          <a:endParaRPr lang="ru-RU"/>
        </a:p>
      </dgm:t>
    </dgm:pt>
    <dgm:pt modelId="{1B6A2A77-E2B2-46E7-8E5C-FFC6AFA06440}" type="pres">
      <dgm:prSet presAssocID="{903B911C-ABCB-4311-848F-0BF4D2531A21}" presName="vSp" presStyleCnt="0"/>
      <dgm:spPr/>
    </dgm:pt>
    <dgm:pt modelId="{F6CACDD2-9EF2-4A3D-BEA2-BAAD928A6FDC}" type="pres">
      <dgm:prSet presAssocID="{A070C80C-7682-494E-8225-753B879E1B89}" presName="horFlow" presStyleCnt="0"/>
      <dgm:spPr/>
    </dgm:pt>
    <dgm:pt modelId="{960CCFAF-C775-4AC9-A773-8333FF57A27B}" type="pres">
      <dgm:prSet presAssocID="{A070C80C-7682-494E-8225-753B879E1B89}" presName="bigChev" presStyleLbl="node1" presStyleIdx="1" presStyleCnt="2" custLinFactNeighborX="-12733" custLinFactNeighborY="-3692"/>
      <dgm:spPr/>
      <dgm:t>
        <a:bodyPr/>
        <a:lstStyle/>
        <a:p>
          <a:endParaRPr lang="ru-RU"/>
        </a:p>
      </dgm:t>
    </dgm:pt>
  </dgm:ptLst>
  <dgm:cxnLst>
    <dgm:cxn modelId="{7ADED8D7-E54E-4119-AA30-F4E7235E6F47}" srcId="{B7D15590-8852-4848-A445-24F1FB2C75FD}" destId="{903B911C-ABCB-4311-848F-0BF4D2531A21}" srcOrd="0" destOrd="0" parTransId="{19EF2828-2EF4-4212-9CB0-DA7B9AB23624}" sibTransId="{0F2F9229-8C38-4B40-9425-D4875B351F1E}"/>
    <dgm:cxn modelId="{FAB7CAFA-5D28-4333-90B0-E328FFACA7D5}" type="presOf" srcId="{A070C80C-7682-494E-8225-753B879E1B89}" destId="{960CCFAF-C775-4AC9-A773-8333FF57A27B}" srcOrd="0" destOrd="0" presId="urn:microsoft.com/office/officeart/2005/8/layout/lProcess3"/>
    <dgm:cxn modelId="{CD3ABEA8-B009-4E36-98D6-F2033E5C3D74}" srcId="{B7D15590-8852-4848-A445-24F1FB2C75FD}" destId="{A070C80C-7682-494E-8225-753B879E1B89}" srcOrd="1" destOrd="0" parTransId="{9F9B6764-CC53-4FF8-A857-FD8D2721EC1B}" sibTransId="{5E7BD8B0-586F-41E1-AD38-460A9853B35E}"/>
    <dgm:cxn modelId="{51B983A2-892A-4ACF-8019-3F5C6A228459}" type="presOf" srcId="{903B911C-ABCB-4311-848F-0BF4D2531A21}" destId="{54B5A952-02C0-4280-B6D1-67C708B0D001}" srcOrd="0" destOrd="0" presId="urn:microsoft.com/office/officeart/2005/8/layout/lProcess3"/>
    <dgm:cxn modelId="{743F490F-051F-4EAA-A444-E1C6D9542D0E}" type="presOf" srcId="{B7D15590-8852-4848-A445-24F1FB2C75FD}" destId="{D375DB0A-9BB0-4894-A1CA-633FAA5854AA}" srcOrd="0" destOrd="0" presId="urn:microsoft.com/office/officeart/2005/8/layout/lProcess3"/>
    <dgm:cxn modelId="{62EDBEAD-1C47-4209-B24F-B9C417C8476F}" type="presParOf" srcId="{D375DB0A-9BB0-4894-A1CA-633FAA5854AA}" destId="{65E2330A-84D9-4639-B080-ED06B28A0DB5}" srcOrd="0" destOrd="0" presId="urn:microsoft.com/office/officeart/2005/8/layout/lProcess3"/>
    <dgm:cxn modelId="{96A15FAF-2A25-4668-AE0A-7FB7DD3D302F}" type="presParOf" srcId="{65E2330A-84D9-4639-B080-ED06B28A0DB5}" destId="{54B5A952-02C0-4280-B6D1-67C708B0D001}" srcOrd="0" destOrd="0" presId="urn:microsoft.com/office/officeart/2005/8/layout/lProcess3"/>
    <dgm:cxn modelId="{2BF06CB8-DC33-40C7-83BA-628645F501C9}" type="presParOf" srcId="{D375DB0A-9BB0-4894-A1CA-633FAA5854AA}" destId="{1B6A2A77-E2B2-46E7-8E5C-FFC6AFA06440}" srcOrd="1" destOrd="0" presId="urn:microsoft.com/office/officeart/2005/8/layout/lProcess3"/>
    <dgm:cxn modelId="{48E13F5D-7D87-4CDE-9446-EF3DA0C4F4EA}" type="presParOf" srcId="{D375DB0A-9BB0-4894-A1CA-633FAA5854AA}" destId="{F6CACDD2-9EF2-4A3D-BEA2-BAAD928A6FDC}" srcOrd="2" destOrd="0" presId="urn:microsoft.com/office/officeart/2005/8/layout/lProcess3"/>
    <dgm:cxn modelId="{B3F928FD-A735-41DE-8FD6-DF937BBBA27D}" type="presParOf" srcId="{F6CACDD2-9EF2-4A3D-BEA2-BAAD928A6FDC}" destId="{960CCFAF-C775-4AC9-A773-8333FF57A27B}" srcOrd="0" destOrd="0" presId="urn:microsoft.com/office/officeart/2005/8/layout/lProcess3"/>
  </dgm:cxnLst>
  <dgm:bg>
    <a:solidFill>
      <a:srgbClr val="FEE898"/>
    </a:solidFill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77B06603-4433-4DE9-A4AD-F924642A9ABD}" type="doc">
      <dgm:prSet loTypeId="urn:microsoft.com/office/officeart/2005/8/layout/hProcess9" loCatId="process" qsTypeId="urn:microsoft.com/office/officeart/2005/8/quickstyle/3d3" qsCatId="3D" csTypeId="urn:microsoft.com/office/officeart/2005/8/colors/accent1_4" csCatId="accent1" phldr="1"/>
      <dgm:spPr/>
      <dgm:t>
        <a:bodyPr/>
        <a:lstStyle/>
        <a:p>
          <a:endParaRPr lang="ru-RU"/>
        </a:p>
      </dgm:t>
    </dgm:pt>
    <dgm:pt modelId="{15D84FE6-16DF-4702-857C-6DE221476085}">
      <dgm:prSet custT="1"/>
      <dgm:spPr/>
      <dgm:t>
        <a:bodyPr/>
        <a:lstStyle/>
        <a:p>
          <a:pPr rtl="0"/>
          <a:r>
            <a:rPr lang="ru-RU" sz="2000" b="1" i="1" dirty="0" smtClean="0"/>
            <a:t>Уровень</a:t>
          </a:r>
        </a:p>
        <a:p>
          <a:pPr rtl="0"/>
          <a:r>
            <a:rPr lang="ru-RU" sz="1800" b="1" i="1" dirty="0" smtClean="0"/>
            <a:t> </a:t>
          </a:r>
          <a:r>
            <a:rPr lang="ru-RU" sz="1800" i="1" dirty="0" smtClean="0"/>
            <a:t>высокая, средняя, низкая; </a:t>
          </a:r>
          <a:endParaRPr lang="ru-RU" sz="1800" i="1" dirty="0"/>
        </a:p>
      </dgm:t>
    </dgm:pt>
    <dgm:pt modelId="{16E31891-B74F-4564-AFD4-F4FEF36B0A20}" type="parTrans" cxnId="{328E641F-8EB9-414A-B052-340D6F7EF00A}">
      <dgm:prSet/>
      <dgm:spPr/>
      <dgm:t>
        <a:bodyPr/>
        <a:lstStyle/>
        <a:p>
          <a:endParaRPr lang="ru-RU"/>
        </a:p>
      </dgm:t>
    </dgm:pt>
    <dgm:pt modelId="{0246C755-9AD9-4770-B51A-C404B17F6412}" type="sibTrans" cxnId="{328E641F-8EB9-414A-B052-340D6F7EF00A}">
      <dgm:prSet/>
      <dgm:spPr/>
      <dgm:t>
        <a:bodyPr/>
        <a:lstStyle/>
        <a:p>
          <a:endParaRPr lang="ru-RU"/>
        </a:p>
      </dgm:t>
    </dgm:pt>
    <dgm:pt modelId="{0E0FC214-CFD6-4B41-9519-FAEF52C06682}">
      <dgm:prSet custT="1"/>
      <dgm:spPr/>
      <dgm:t>
        <a:bodyPr/>
        <a:lstStyle/>
        <a:p>
          <a:pPr rtl="0"/>
          <a:r>
            <a:rPr lang="ru-RU" sz="1800" b="1" i="0" dirty="0" smtClean="0"/>
            <a:t>Реалистичность </a:t>
          </a:r>
          <a:r>
            <a:rPr lang="ru-RU" sz="1100" i="1" dirty="0" smtClean="0"/>
            <a:t>— </a:t>
          </a:r>
          <a:r>
            <a:rPr lang="ru-RU" sz="1400" dirty="0" smtClean="0"/>
            <a:t>адекватная и неадекватная (завышенная/заниженная) </a:t>
          </a:r>
          <a:endParaRPr lang="ru-RU" sz="1400" dirty="0"/>
        </a:p>
      </dgm:t>
    </dgm:pt>
    <dgm:pt modelId="{53E892C0-12A4-47F2-95BA-7BEEB63327B1}" type="parTrans" cxnId="{FF9EF1EB-7FE8-4D13-843A-4537B7E4881B}">
      <dgm:prSet/>
      <dgm:spPr/>
      <dgm:t>
        <a:bodyPr/>
        <a:lstStyle/>
        <a:p>
          <a:endParaRPr lang="ru-RU"/>
        </a:p>
      </dgm:t>
    </dgm:pt>
    <dgm:pt modelId="{55DDBBF9-7E94-49E6-9052-D90269C51BF8}" type="sibTrans" cxnId="{FF9EF1EB-7FE8-4D13-843A-4537B7E4881B}">
      <dgm:prSet/>
      <dgm:spPr/>
      <dgm:t>
        <a:bodyPr/>
        <a:lstStyle/>
        <a:p>
          <a:endParaRPr lang="ru-RU"/>
        </a:p>
      </dgm:t>
    </dgm:pt>
    <dgm:pt modelId="{0909F41A-40A4-40A9-8070-17FB0972607C}">
      <dgm:prSet custT="1"/>
      <dgm:spPr/>
      <dgm:t>
        <a:bodyPr/>
        <a:lstStyle/>
        <a:p>
          <a:pPr rtl="0"/>
          <a:r>
            <a:rPr lang="ru-RU" sz="1600" b="1" i="1" dirty="0" smtClean="0">
              <a:solidFill>
                <a:schemeClr val="tx1">
                  <a:lumMod val="95000"/>
                  <a:lumOff val="5000"/>
                </a:schemeClr>
              </a:solidFill>
            </a:rPr>
            <a:t>Строение </a:t>
          </a:r>
          <a:r>
            <a:rPr lang="ru-RU" sz="1600" i="1" dirty="0" smtClean="0">
              <a:solidFill>
                <a:schemeClr val="tx1">
                  <a:lumMod val="95000"/>
                  <a:lumOff val="5000"/>
                </a:schemeClr>
              </a:solidFill>
            </a:rPr>
            <a:t> </a:t>
          </a:r>
          <a:r>
            <a:rPr lang="ru-RU" sz="1600" dirty="0" smtClean="0">
              <a:solidFill>
                <a:schemeClr val="tx1">
                  <a:lumMod val="95000"/>
                  <a:lumOff val="5000"/>
                </a:schemeClr>
              </a:solidFill>
            </a:rPr>
            <a:t>конфликтная/  бесконфликтная</a:t>
          </a:r>
          <a:r>
            <a:rPr lang="ru-RU" sz="1100" dirty="0" smtClean="0">
              <a:solidFill>
                <a:schemeClr val="tx1">
                  <a:lumMod val="95000"/>
                  <a:lumOff val="5000"/>
                </a:schemeClr>
              </a:solidFill>
            </a:rPr>
            <a:t> </a:t>
          </a:r>
          <a:endParaRPr lang="ru-RU" sz="1100" dirty="0">
            <a:solidFill>
              <a:schemeClr val="tx1">
                <a:lumMod val="95000"/>
                <a:lumOff val="5000"/>
              </a:schemeClr>
            </a:solidFill>
          </a:endParaRPr>
        </a:p>
      </dgm:t>
    </dgm:pt>
    <dgm:pt modelId="{AD52CFAB-E57C-4A54-861A-89112E88ABF9}" type="parTrans" cxnId="{A1AE6E5E-9EA3-448F-9050-128015F55483}">
      <dgm:prSet/>
      <dgm:spPr/>
      <dgm:t>
        <a:bodyPr/>
        <a:lstStyle/>
        <a:p>
          <a:endParaRPr lang="ru-RU"/>
        </a:p>
      </dgm:t>
    </dgm:pt>
    <dgm:pt modelId="{11D5199A-1CE3-4329-933D-06DF27019E0B}" type="sibTrans" cxnId="{A1AE6E5E-9EA3-448F-9050-128015F55483}">
      <dgm:prSet/>
      <dgm:spPr/>
      <dgm:t>
        <a:bodyPr/>
        <a:lstStyle/>
        <a:p>
          <a:endParaRPr lang="ru-RU"/>
        </a:p>
      </dgm:t>
    </dgm:pt>
    <dgm:pt modelId="{D8E6E6A9-3368-43A8-88D9-3A331C6F13D3}">
      <dgm:prSet custT="1"/>
      <dgm:spPr>
        <a:solidFill>
          <a:schemeClr val="accent1">
            <a:lumMod val="40000"/>
            <a:lumOff val="60000"/>
          </a:schemeClr>
        </a:solidFill>
      </dgm:spPr>
      <dgm:t>
        <a:bodyPr/>
        <a:lstStyle/>
        <a:p>
          <a:pPr rtl="0"/>
          <a:r>
            <a:rPr lang="ru-RU" sz="1400" b="1" i="1" dirty="0" smtClean="0">
              <a:solidFill>
                <a:schemeClr val="tx1">
                  <a:lumMod val="95000"/>
                  <a:lumOff val="5000"/>
                </a:schemeClr>
              </a:solidFill>
            </a:rPr>
            <a:t>Временная отнесенность </a:t>
          </a:r>
          <a:r>
            <a:rPr lang="ru-RU" sz="1400" i="1" dirty="0" smtClean="0">
              <a:solidFill>
                <a:schemeClr val="tx1">
                  <a:lumMod val="95000"/>
                  <a:lumOff val="5000"/>
                </a:schemeClr>
              </a:solidFill>
            </a:rPr>
            <a:t>— </a:t>
          </a:r>
          <a:r>
            <a:rPr lang="ru-RU" sz="1400" dirty="0" smtClean="0">
              <a:solidFill>
                <a:schemeClr val="tx1">
                  <a:lumMod val="95000"/>
                  <a:lumOff val="5000"/>
                </a:schemeClr>
              </a:solidFill>
            </a:rPr>
            <a:t>прогностическая, актуальная, ретроспективная </a:t>
          </a:r>
          <a:endParaRPr lang="ru-RU" sz="1400" dirty="0">
            <a:solidFill>
              <a:schemeClr val="tx1">
                <a:lumMod val="95000"/>
                <a:lumOff val="5000"/>
              </a:schemeClr>
            </a:solidFill>
          </a:endParaRPr>
        </a:p>
      </dgm:t>
    </dgm:pt>
    <dgm:pt modelId="{ED20B59E-524C-427C-B118-D16CE0CE2E55}" type="parTrans" cxnId="{95F08047-A0E9-4F19-9AA4-1C3D5E5271A5}">
      <dgm:prSet/>
      <dgm:spPr/>
      <dgm:t>
        <a:bodyPr/>
        <a:lstStyle/>
        <a:p>
          <a:endParaRPr lang="ru-RU"/>
        </a:p>
      </dgm:t>
    </dgm:pt>
    <dgm:pt modelId="{7C07CB34-A794-47FE-8527-C3C92126D041}" type="sibTrans" cxnId="{95F08047-A0E9-4F19-9AA4-1C3D5E5271A5}">
      <dgm:prSet/>
      <dgm:spPr/>
      <dgm:t>
        <a:bodyPr/>
        <a:lstStyle/>
        <a:p>
          <a:endParaRPr lang="ru-RU"/>
        </a:p>
      </dgm:t>
    </dgm:pt>
    <dgm:pt modelId="{D3668F0D-A804-4746-920E-2AC231CECD2E}">
      <dgm:prSet custT="1"/>
      <dgm:spPr/>
      <dgm:t>
        <a:bodyPr/>
        <a:lstStyle/>
        <a:p>
          <a:pPr rtl="0"/>
          <a:r>
            <a:rPr lang="ru-RU" sz="1600" b="1" i="1" dirty="0" smtClean="0">
              <a:solidFill>
                <a:schemeClr val="tx1">
                  <a:lumMod val="95000"/>
                  <a:lumOff val="5000"/>
                </a:schemeClr>
              </a:solidFill>
            </a:rPr>
            <a:t>Устойчивость </a:t>
          </a:r>
        </a:p>
        <a:p>
          <a:pPr rtl="0"/>
          <a:r>
            <a:rPr lang="ru-RU" sz="1600" b="0" dirty="0" smtClean="0">
              <a:solidFill>
                <a:schemeClr val="tx1">
                  <a:lumMod val="95000"/>
                  <a:lumOff val="5000"/>
                </a:schemeClr>
              </a:solidFill>
            </a:rPr>
            <a:t>ригидная,  гибкая, неустойчивая</a:t>
          </a:r>
          <a:endParaRPr lang="ru-RU" sz="1600" b="0" dirty="0">
            <a:solidFill>
              <a:schemeClr val="tx1">
                <a:lumMod val="95000"/>
                <a:lumOff val="5000"/>
              </a:schemeClr>
            </a:solidFill>
          </a:endParaRPr>
        </a:p>
      </dgm:t>
    </dgm:pt>
    <dgm:pt modelId="{8570B684-7DB2-440A-808D-8DC17D7DB454}" type="parTrans" cxnId="{38DBFC9D-E95F-4F29-ADDB-6106936A0D5C}">
      <dgm:prSet/>
      <dgm:spPr/>
      <dgm:t>
        <a:bodyPr/>
        <a:lstStyle/>
        <a:p>
          <a:endParaRPr lang="ru-RU"/>
        </a:p>
      </dgm:t>
    </dgm:pt>
    <dgm:pt modelId="{E4F6D367-1DA8-4E6A-A408-01380037135C}" type="sibTrans" cxnId="{38DBFC9D-E95F-4F29-ADDB-6106936A0D5C}">
      <dgm:prSet/>
      <dgm:spPr/>
      <dgm:t>
        <a:bodyPr/>
        <a:lstStyle/>
        <a:p>
          <a:endParaRPr lang="ru-RU"/>
        </a:p>
      </dgm:t>
    </dgm:pt>
    <dgm:pt modelId="{06E84696-18BD-4BA5-BA87-5C6034F27106}">
      <dgm:prSet/>
      <dgm:spPr>
        <a:solidFill>
          <a:srgbClr val="FFCCCC"/>
        </a:solidFill>
      </dgm:spPr>
      <dgm:t>
        <a:bodyPr/>
        <a:lstStyle/>
        <a:p>
          <a:pPr rtl="0"/>
          <a:r>
            <a:rPr lang="ru-RU" b="1" dirty="0" smtClean="0">
              <a:solidFill>
                <a:schemeClr val="tx1">
                  <a:lumMod val="95000"/>
                  <a:lumOff val="5000"/>
                </a:schemeClr>
              </a:solidFill>
            </a:rPr>
            <a:t>Самооценка =  Успех/ УП</a:t>
          </a:r>
          <a:r>
            <a:rPr lang="ru-RU" dirty="0" smtClean="0">
              <a:solidFill>
                <a:schemeClr val="tx1">
                  <a:lumMod val="95000"/>
                  <a:lumOff val="5000"/>
                </a:schemeClr>
              </a:solidFill>
            </a:rPr>
            <a:t> (</a:t>
          </a:r>
          <a:r>
            <a:rPr lang="ru-RU" b="0" dirty="0" smtClean="0">
              <a:solidFill>
                <a:schemeClr val="tx1">
                  <a:lumMod val="95000"/>
                  <a:lumOff val="5000"/>
                </a:schemeClr>
              </a:solidFill>
            </a:rPr>
            <a:t>успех= С х УП)</a:t>
          </a:r>
          <a:endParaRPr lang="ru-RU" b="0" dirty="0">
            <a:solidFill>
              <a:schemeClr val="tx1">
                <a:lumMod val="95000"/>
                <a:lumOff val="5000"/>
              </a:schemeClr>
            </a:solidFill>
          </a:endParaRPr>
        </a:p>
      </dgm:t>
    </dgm:pt>
    <dgm:pt modelId="{D68B1903-97A9-4A6D-91B3-6A61C5D9DF5B}" type="parTrans" cxnId="{2D4AC2C8-D875-4C66-9328-1E62CE7A5597}">
      <dgm:prSet/>
      <dgm:spPr/>
      <dgm:t>
        <a:bodyPr/>
        <a:lstStyle/>
        <a:p>
          <a:endParaRPr lang="ru-RU"/>
        </a:p>
      </dgm:t>
    </dgm:pt>
    <dgm:pt modelId="{3D39EC1F-31D4-4F48-BEBC-19F4B8AE63A3}" type="sibTrans" cxnId="{2D4AC2C8-D875-4C66-9328-1E62CE7A5597}">
      <dgm:prSet/>
      <dgm:spPr/>
      <dgm:t>
        <a:bodyPr/>
        <a:lstStyle/>
        <a:p>
          <a:endParaRPr lang="ru-RU"/>
        </a:p>
      </dgm:t>
    </dgm:pt>
    <dgm:pt modelId="{87920D36-F954-49AA-8C17-581BB2BAFC20}" type="pres">
      <dgm:prSet presAssocID="{77B06603-4433-4DE9-A4AD-F924642A9ABD}" presName="CompostProcess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27B086A3-3EFB-4D3E-B000-8D9BE6E54A8D}" type="pres">
      <dgm:prSet presAssocID="{77B06603-4433-4DE9-A4AD-F924642A9ABD}" presName="arrow" presStyleLbl="bgShp" presStyleIdx="0" presStyleCnt="1"/>
      <dgm:spPr/>
    </dgm:pt>
    <dgm:pt modelId="{21F6F6D6-51A4-4A95-BAA3-73A03A8BAF97}" type="pres">
      <dgm:prSet presAssocID="{77B06603-4433-4DE9-A4AD-F924642A9ABD}" presName="linearProcess" presStyleCnt="0"/>
      <dgm:spPr/>
    </dgm:pt>
    <dgm:pt modelId="{C39C1021-1588-4E43-94EA-C146D9175EE7}" type="pres">
      <dgm:prSet presAssocID="{15D84FE6-16DF-4702-857C-6DE221476085}" presName="textNode" presStyleLbl="node1" presStyleIdx="0" presStyleCnt="6" custScaleY="11160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3EFC694-92D9-4164-96DC-5016A4AF5DD6}" type="pres">
      <dgm:prSet presAssocID="{0246C755-9AD9-4770-B51A-C404B17F6412}" presName="sibTrans" presStyleCnt="0"/>
      <dgm:spPr/>
    </dgm:pt>
    <dgm:pt modelId="{1517F4A0-BFAD-4341-B508-33EE820FE9B3}" type="pres">
      <dgm:prSet presAssocID="{0E0FC214-CFD6-4B41-9519-FAEF52C06682}" presName="textNode" presStyleLbl="node1" presStyleIdx="1" presStyleCnt="6" custScaleY="11160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9180D1D-2AFA-4C44-B609-68973A44CDEF}" type="pres">
      <dgm:prSet presAssocID="{55DDBBF9-7E94-49E6-9052-D90269C51BF8}" presName="sibTrans" presStyleCnt="0"/>
      <dgm:spPr/>
    </dgm:pt>
    <dgm:pt modelId="{C4F4FBCD-0E1F-439A-A0F5-49CB81C658EF}" type="pres">
      <dgm:prSet presAssocID="{0909F41A-40A4-40A9-8070-17FB0972607C}" presName="textNode" presStyleLbl="node1" presStyleIdx="2" presStyleCnt="6" custScaleY="9522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7ABBF9B-FE7F-48C4-861C-E0944588BD30}" type="pres">
      <dgm:prSet presAssocID="{11D5199A-1CE3-4329-933D-06DF27019E0B}" presName="sibTrans" presStyleCnt="0"/>
      <dgm:spPr/>
    </dgm:pt>
    <dgm:pt modelId="{FC626277-AF05-4226-B707-6D77C4805589}" type="pres">
      <dgm:prSet presAssocID="{D8E6E6A9-3368-43A8-88D9-3A331C6F13D3}" presName="textNode" presStyleLbl="node1" presStyleIdx="3" presStyleCnt="6" custScaleY="12751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9247C58-96FC-4FE0-82C9-B8F91D48B82C}" type="pres">
      <dgm:prSet presAssocID="{7C07CB34-A794-47FE-8527-C3C92126D041}" presName="sibTrans" presStyleCnt="0"/>
      <dgm:spPr/>
    </dgm:pt>
    <dgm:pt modelId="{42289DA3-DBCC-4BD0-908B-6721428099A9}" type="pres">
      <dgm:prSet presAssocID="{D3668F0D-A804-4746-920E-2AC231CECD2E}" presName="textNode" presStyleLbl="node1" presStyleIdx="4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DDF42EC-4309-49FC-9C7D-3B14C4853EB0}" type="pres">
      <dgm:prSet presAssocID="{E4F6D367-1DA8-4E6A-A408-01380037135C}" presName="sibTrans" presStyleCnt="0"/>
      <dgm:spPr/>
    </dgm:pt>
    <dgm:pt modelId="{178E7E60-2B07-47D4-9C90-FC71F6376773}" type="pres">
      <dgm:prSet presAssocID="{06E84696-18BD-4BA5-BA87-5C6034F27106}" presName="textNode" presStyleLbl="node1" presStyleIdx="5" presStyleCnt="6" custScaleY="95696" custLinFactNeighborX="77713" custLinFactNeighborY="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58832758-65F4-4DCA-99C0-33A37B7B6DB3}" type="presOf" srcId="{D8E6E6A9-3368-43A8-88D9-3A331C6F13D3}" destId="{FC626277-AF05-4226-B707-6D77C4805589}" srcOrd="0" destOrd="0" presId="urn:microsoft.com/office/officeart/2005/8/layout/hProcess9"/>
    <dgm:cxn modelId="{2D4AC2C8-D875-4C66-9328-1E62CE7A5597}" srcId="{77B06603-4433-4DE9-A4AD-F924642A9ABD}" destId="{06E84696-18BD-4BA5-BA87-5C6034F27106}" srcOrd="5" destOrd="0" parTransId="{D68B1903-97A9-4A6D-91B3-6A61C5D9DF5B}" sibTransId="{3D39EC1F-31D4-4F48-BEBC-19F4B8AE63A3}"/>
    <dgm:cxn modelId="{49BA8DD8-4ACA-4CFC-A5FD-40285F120644}" type="presOf" srcId="{0909F41A-40A4-40A9-8070-17FB0972607C}" destId="{C4F4FBCD-0E1F-439A-A0F5-49CB81C658EF}" srcOrd="0" destOrd="0" presId="urn:microsoft.com/office/officeart/2005/8/layout/hProcess9"/>
    <dgm:cxn modelId="{3A3FAEB6-8CFB-488F-B2E3-E0A9F1F25CED}" type="presOf" srcId="{06E84696-18BD-4BA5-BA87-5C6034F27106}" destId="{178E7E60-2B07-47D4-9C90-FC71F6376773}" srcOrd="0" destOrd="0" presId="urn:microsoft.com/office/officeart/2005/8/layout/hProcess9"/>
    <dgm:cxn modelId="{95F08047-A0E9-4F19-9AA4-1C3D5E5271A5}" srcId="{77B06603-4433-4DE9-A4AD-F924642A9ABD}" destId="{D8E6E6A9-3368-43A8-88D9-3A331C6F13D3}" srcOrd="3" destOrd="0" parTransId="{ED20B59E-524C-427C-B118-D16CE0CE2E55}" sibTransId="{7C07CB34-A794-47FE-8527-C3C92126D041}"/>
    <dgm:cxn modelId="{A1AE6E5E-9EA3-448F-9050-128015F55483}" srcId="{77B06603-4433-4DE9-A4AD-F924642A9ABD}" destId="{0909F41A-40A4-40A9-8070-17FB0972607C}" srcOrd="2" destOrd="0" parTransId="{AD52CFAB-E57C-4A54-861A-89112E88ABF9}" sibTransId="{11D5199A-1CE3-4329-933D-06DF27019E0B}"/>
    <dgm:cxn modelId="{8509522E-3169-47AC-B97B-FED9EEF45844}" type="presOf" srcId="{D3668F0D-A804-4746-920E-2AC231CECD2E}" destId="{42289DA3-DBCC-4BD0-908B-6721428099A9}" srcOrd="0" destOrd="0" presId="urn:microsoft.com/office/officeart/2005/8/layout/hProcess9"/>
    <dgm:cxn modelId="{E1FEA4BA-5BC5-4F16-AB68-3DA1874FE8B3}" type="presOf" srcId="{15D84FE6-16DF-4702-857C-6DE221476085}" destId="{C39C1021-1588-4E43-94EA-C146D9175EE7}" srcOrd="0" destOrd="0" presId="urn:microsoft.com/office/officeart/2005/8/layout/hProcess9"/>
    <dgm:cxn modelId="{FF9EF1EB-7FE8-4D13-843A-4537B7E4881B}" srcId="{77B06603-4433-4DE9-A4AD-F924642A9ABD}" destId="{0E0FC214-CFD6-4B41-9519-FAEF52C06682}" srcOrd="1" destOrd="0" parTransId="{53E892C0-12A4-47F2-95BA-7BEEB63327B1}" sibTransId="{55DDBBF9-7E94-49E6-9052-D90269C51BF8}"/>
    <dgm:cxn modelId="{09327711-C85E-40DA-AB58-4A56CF903B9D}" type="presOf" srcId="{0E0FC214-CFD6-4B41-9519-FAEF52C06682}" destId="{1517F4A0-BFAD-4341-B508-33EE820FE9B3}" srcOrd="0" destOrd="0" presId="urn:microsoft.com/office/officeart/2005/8/layout/hProcess9"/>
    <dgm:cxn modelId="{C128BC23-28E1-48EC-BC4C-E023B65845C9}" type="presOf" srcId="{77B06603-4433-4DE9-A4AD-F924642A9ABD}" destId="{87920D36-F954-49AA-8C17-581BB2BAFC20}" srcOrd="0" destOrd="0" presId="urn:microsoft.com/office/officeart/2005/8/layout/hProcess9"/>
    <dgm:cxn modelId="{38DBFC9D-E95F-4F29-ADDB-6106936A0D5C}" srcId="{77B06603-4433-4DE9-A4AD-F924642A9ABD}" destId="{D3668F0D-A804-4746-920E-2AC231CECD2E}" srcOrd="4" destOrd="0" parTransId="{8570B684-7DB2-440A-808D-8DC17D7DB454}" sibTransId="{E4F6D367-1DA8-4E6A-A408-01380037135C}"/>
    <dgm:cxn modelId="{328E641F-8EB9-414A-B052-340D6F7EF00A}" srcId="{77B06603-4433-4DE9-A4AD-F924642A9ABD}" destId="{15D84FE6-16DF-4702-857C-6DE221476085}" srcOrd="0" destOrd="0" parTransId="{16E31891-B74F-4564-AFD4-F4FEF36B0A20}" sibTransId="{0246C755-9AD9-4770-B51A-C404B17F6412}"/>
    <dgm:cxn modelId="{1EDD2760-A1C4-4269-9D90-E42037691C34}" type="presParOf" srcId="{87920D36-F954-49AA-8C17-581BB2BAFC20}" destId="{27B086A3-3EFB-4D3E-B000-8D9BE6E54A8D}" srcOrd="0" destOrd="0" presId="urn:microsoft.com/office/officeart/2005/8/layout/hProcess9"/>
    <dgm:cxn modelId="{0556AFC2-D691-4B83-AC9D-3A97837D4850}" type="presParOf" srcId="{87920D36-F954-49AA-8C17-581BB2BAFC20}" destId="{21F6F6D6-51A4-4A95-BAA3-73A03A8BAF97}" srcOrd="1" destOrd="0" presId="urn:microsoft.com/office/officeart/2005/8/layout/hProcess9"/>
    <dgm:cxn modelId="{AFEBBDE4-6DBE-4126-8DD3-454ED1DE4BD0}" type="presParOf" srcId="{21F6F6D6-51A4-4A95-BAA3-73A03A8BAF97}" destId="{C39C1021-1588-4E43-94EA-C146D9175EE7}" srcOrd="0" destOrd="0" presId="urn:microsoft.com/office/officeart/2005/8/layout/hProcess9"/>
    <dgm:cxn modelId="{F190BA99-72BD-414D-9CEF-341E703E257A}" type="presParOf" srcId="{21F6F6D6-51A4-4A95-BAA3-73A03A8BAF97}" destId="{73EFC694-92D9-4164-96DC-5016A4AF5DD6}" srcOrd="1" destOrd="0" presId="urn:microsoft.com/office/officeart/2005/8/layout/hProcess9"/>
    <dgm:cxn modelId="{B47512BA-6C95-456E-9EF0-0C235366FA3B}" type="presParOf" srcId="{21F6F6D6-51A4-4A95-BAA3-73A03A8BAF97}" destId="{1517F4A0-BFAD-4341-B508-33EE820FE9B3}" srcOrd="2" destOrd="0" presId="urn:microsoft.com/office/officeart/2005/8/layout/hProcess9"/>
    <dgm:cxn modelId="{85A5B6ED-5C1A-49CE-9F90-BFC4C5227973}" type="presParOf" srcId="{21F6F6D6-51A4-4A95-BAA3-73A03A8BAF97}" destId="{19180D1D-2AFA-4C44-B609-68973A44CDEF}" srcOrd="3" destOrd="0" presId="urn:microsoft.com/office/officeart/2005/8/layout/hProcess9"/>
    <dgm:cxn modelId="{0935E003-AD24-4842-BCB1-520C411CB1B5}" type="presParOf" srcId="{21F6F6D6-51A4-4A95-BAA3-73A03A8BAF97}" destId="{C4F4FBCD-0E1F-439A-A0F5-49CB81C658EF}" srcOrd="4" destOrd="0" presId="urn:microsoft.com/office/officeart/2005/8/layout/hProcess9"/>
    <dgm:cxn modelId="{0CFE8E78-8D7A-4162-A5A9-763A390D1AEA}" type="presParOf" srcId="{21F6F6D6-51A4-4A95-BAA3-73A03A8BAF97}" destId="{A7ABBF9B-FE7F-48C4-861C-E0944588BD30}" srcOrd="5" destOrd="0" presId="urn:microsoft.com/office/officeart/2005/8/layout/hProcess9"/>
    <dgm:cxn modelId="{0053A401-3345-4DB4-8DB3-BE6FEBD65871}" type="presParOf" srcId="{21F6F6D6-51A4-4A95-BAA3-73A03A8BAF97}" destId="{FC626277-AF05-4226-B707-6D77C4805589}" srcOrd="6" destOrd="0" presId="urn:microsoft.com/office/officeart/2005/8/layout/hProcess9"/>
    <dgm:cxn modelId="{C99CAC14-B92C-43E8-AE25-78B3AF18E3C9}" type="presParOf" srcId="{21F6F6D6-51A4-4A95-BAA3-73A03A8BAF97}" destId="{69247C58-96FC-4FE0-82C9-B8F91D48B82C}" srcOrd="7" destOrd="0" presId="urn:microsoft.com/office/officeart/2005/8/layout/hProcess9"/>
    <dgm:cxn modelId="{34FFFCE3-A6C0-4A04-A565-1D32D26DF5DE}" type="presParOf" srcId="{21F6F6D6-51A4-4A95-BAA3-73A03A8BAF97}" destId="{42289DA3-DBCC-4BD0-908B-6721428099A9}" srcOrd="8" destOrd="0" presId="urn:microsoft.com/office/officeart/2005/8/layout/hProcess9"/>
    <dgm:cxn modelId="{0986306D-B920-4F66-9F66-AD1A03E31C44}" type="presParOf" srcId="{21F6F6D6-51A4-4A95-BAA3-73A03A8BAF97}" destId="{6DDF42EC-4309-49FC-9C7D-3B14C4853EB0}" srcOrd="9" destOrd="0" presId="urn:microsoft.com/office/officeart/2005/8/layout/hProcess9"/>
    <dgm:cxn modelId="{2281AD1B-EC72-4B5A-9486-74F7F0B3B2BD}" type="presParOf" srcId="{21F6F6D6-51A4-4A95-BAA3-73A03A8BAF97}" destId="{178E7E60-2B07-47D4-9C90-FC71F6376773}" srcOrd="10" destOrd="0" presId="urn:microsoft.com/office/officeart/2005/8/layout/hProcess9"/>
  </dgm:cxnLst>
  <dgm:bg>
    <a:solidFill>
      <a:srgbClr val="FFFFCC"/>
    </a:solidFill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06426982-8111-4B58-AC61-0D363738CCCB}" type="doc">
      <dgm:prSet loTypeId="urn:microsoft.com/office/officeart/2005/8/layout/hProcess11" loCatId="process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ru-RU"/>
        </a:p>
      </dgm:t>
    </dgm:pt>
    <dgm:pt modelId="{CC37A5A0-1B20-4513-90F7-11FBEA0B4C45}">
      <dgm:prSet/>
      <dgm:spPr/>
      <dgm:t>
        <a:bodyPr/>
        <a:lstStyle/>
        <a:p>
          <a:pPr rtl="0"/>
          <a:r>
            <a:rPr lang="ru-RU" b="1" dirty="0" smtClean="0">
              <a:solidFill>
                <a:schemeClr val="accent1">
                  <a:lumMod val="75000"/>
                </a:schemeClr>
              </a:solidFill>
            </a:rPr>
            <a:t>Моторная проба </a:t>
          </a:r>
          <a:r>
            <a:rPr lang="ru-RU" b="1" dirty="0" err="1" smtClean="0">
              <a:solidFill>
                <a:schemeClr val="accent1">
                  <a:lumMod val="75000"/>
                </a:schemeClr>
              </a:solidFill>
            </a:rPr>
            <a:t>Шварцландера</a:t>
          </a:r>
          <a:r>
            <a:rPr lang="ru-RU" b="1" dirty="0" smtClean="0">
              <a:solidFill>
                <a:schemeClr val="accent1">
                  <a:lumMod val="75000"/>
                </a:schemeClr>
              </a:solidFill>
            </a:rPr>
            <a:t> (</a:t>
          </a:r>
          <a:r>
            <a:rPr lang="ru-RU" b="1" i="1" dirty="0" smtClean="0">
              <a:solidFill>
                <a:schemeClr val="accent1">
                  <a:lumMod val="75000"/>
                </a:schemeClr>
              </a:solidFill>
            </a:rPr>
            <a:t>лабораторная работа №6)</a:t>
          </a:r>
          <a:endParaRPr lang="ru-RU" b="1" dirty="0">
            <a:solidFill>
              <a:schemeClr val="accent1">
                <a:lumMod val="75000"/>
              </a:schemeClr>
            </a:solidFill>
          </a:endParaRPr>
        </a:p>
      </dgm:t>
    </dgm:pt>
    <dgm:pt modelId="{81536614-52DB-436D-807E-AE2BA4113DB5}" type="parTrans" cxnId="{AEE33915-6C01-40EB-A329-1614236896F9}">
      <dgm:prSet/>
      <dgm:spPr/>
      <dgm:t>
        <a:bodyPr/>
        <a:lstStyle/>
        <a:p>
          <a:endParaRPr lang="ru-RU"/>
        </a:p>
      </dgm:t>
    </dgm:pt>
    <dgm:pt modelId="{63DF3DAE-3A2D-4E3D-B20A-C0910B7D3395}" type="sibTrans" cxnId="{AEE33915-6C01-40EB-A329-1614236896F9}">
      <dgm:prSet/>
      <dgm:spPr/>
      <dgm:t>
        <a:bodyPr/>
        <a:lstStyle/>
        <a:p>
          <a:endParaRPr lang="ru-RU"/>
        </a:p>
      </dgm:t>
    </dgm:pt>
    <dgm:pt modelId="{374945F3-0355-474F-AA68-CA2A8C91B76B}">
      <dgm:prSet/>
      <dgm:spPr/>
      <dgm:t>
        <a:bodyPr/>
        <a:lstStyle/>
        <a:p>
          <a:pPr rtl="0"/>
          <a:r>
            <a:rPr lang="ru-RU" b="1" dirty="0" smtClean="0">
              <a:solidFill>
                <a:schemeClr val="accent1">
                  <a:lumMod val="75000"/>
                </a:schemeClr>
              </a:solidFill>
            </a:rPr>
            <a:t>Личностный дифференциал (</a:t>
          </a:r>
          <a:r>
            <a:rPr lang="ru-RU" b="1" i="1" dirty="0" smtClean="0">
              <a:solidFill>
                <a:schemeClr val="accent1">
                  <a:lumMod val="75000"/>
                </a:schemeClr>
              </a:solidFill>
            </a:rPr>
            <a:t>лабораторная работа №7</a:t>
          </a:r>
          <a:r>
            <a:rPr lang="ru-RU" b="1" dirty="0" smtClean="0">
              <a:solidFill>
                <a:schemeClr val="accent1">
                  <a:lumMod val="75000"/>
                </a:schemeClr>
              </a:solidFill>
            </a:rPr>
            <a:t>)</a:t>
          </a:r>
          <a:endParaRPr lang="ru-RU" b="1" dirty="0">
            <a:solidFill>
              <a:schemeClr val="accent1">
                <a:lumMod val="75000"/>
              </a:schemeClr>
            </a:solidFill>
          </a:endParaRPr>
        </a:p>
      </dgm:t>
    </dgm:pt>
    <dgm:pt modelId="{E740534F-984F-43D5-9428-5F8D7EDA3772}" type="parTrans" cxnId="{DBEBE2A9-C347-4BA2-9B8F-6697CEFF8DCF}">
      <dgm:prSet/>
      <dgm:spPr/>
      <dgm:t>
        <a:bodyPr/>
        <a:lstStyle/>
        <a:p>
          <a:endParaRPr lang="ru-RU"/>
        </a:p>
      </dgm:t>
    </dgm:pt>
    <dgm:pt modelId="{A9D9DB49-B0B7-46E4-94CD-6316F36C6443}" type="sibTrans" cxnId="{DBEBE2A9-C347-4BA2-9B8F-6697CEFF8DCF}">
      <dgm:prSet/>
      <dgm:spPr/>
      <dgm:t>
        <a:bodyPr/>
        <a:lstStyle/>
        <a:p>
          <a:endParaRPr lang="ru-RU"/>
        </a:p>
      </dgm:t>
    </dgm:pt>
    <dgm:pt modelId="{7513A4A1-83FA-4C09-8BD9-F8784A59DEDE}" type="pres">
      <dgm:prSet presAssocID="{06426982-8111-4B58-AC61-0D363738CCCB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091ECD13-CAC0-4EBA-BA20-9F9D76689024}" type="pres">
      <dgm:prSet presAssocID="{06426982-8111-4B58-AC61-0D363738CCCB}" presName="arrow" presStyleLbl="bgShp" presStyleIdx="0" presStyleCnt="1"/>
      <dgm:spPr>
        <a:solidFill>
          <a:srgbClr val="92D050"/>
        </a:solidFill>
      </dgm:spPr>
    </dgm:pt>
    <dgm:pt modelId="{52478567-58D1-4E2E-96C8-718B22DBEF9D}" type="pres">
      <dgm:prSet presAssocID="{06426982-8111-4B58-AC61-0D363738CCCB}" presName="points" presStyleCnt="0"/>
      <dgm:spPr/>
    </dgm:pt>
    <dgm:pt modelId="{C691A7E7-8874-4842-9B77-FEC84E921807}" type="pres">
      <dgm:prSet presAssocID="{CC37A5A0-1B20-4513-90F7-11FBEA0B4C45}" presName="compositeA" presStyleCnt="0"/>
      <dgm:spPr/>
    </dgm:pt>
    <dgm:pt modelId="{700D35A8-BC2D-44AE-8D6C-B4E0D54D17F6}" type="pres">
      <dgm:prSet presAssocID="{CC37A5A0-1B20-4513-90F7-11FBEA0B4C45}" presName="textA" presStyleLbl="revTx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6C5C012-E09D-418F-865D-E17A443AC44F}" type="pres">
      <dgm:prSet presAssocID="{CC37A5A0-1B20-4513-90F7-11FBEA0B4C45}" presName="circleA" presStyleLbl="node1" presStyleIdx="0" presStyleCnt="2"/>
      <dgm:spPr/>
    </dgm:pt>
    <dgm:pt modelId="{AF2ACDE9-158B-445D-9538-314A9F9739A6}" type="pres">
      <dgm:prSet presAssocID="{CC37A5A0-1B20-4513-90F7-11FBEA0B4C45}" presName="spaceA" presStyleCnt="0"/>
      <dgm:spPr/>
    </dgm:pt>
    <dgm:pt modelId="{F2E0C070-8225-48D9-803B-C12E33AB6BAD}" type="pres">
      <dgm:prSet presAssocID="{63DF3DAE-3A2D-4E3D-B20A-C0910B7D3395}" presName="space" presStyleCnt="0"/>
      <dgm:spPr/>
    </dgm:pt>
    <dgm:pt modelId="{9039FC47-10EE-4EAB-97F9-F3301E31681D}" type="pres">
      <dgm:prSet presAssocID="{374945F3-0355-474F-AA68-CA2A8C91B76B}" presName="compositeB" presStyleCnt="0"/>
      <dgm:spPr/>
    </dgm:pt>
    <dgm:pt modelId="{953E0547-2DC2-461F-BB77-FC59ACD37794}" type="pres">
      <dgm:prSet presAssocID="{374945F3-0355-474F-AA68-CA2A8C91B76B}" presName="textB" presStyleLbl="revTx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01F35C5-EF5B-4A35-98C0-9CD1E5A476D6}" type="pres">
      <dgm:prSet presAssocID="{374945F3-0355-474F-AA68-CA2A8C91B76B}" presName="circleB" presStyleLbl="node1" presStyleIdx="1" presStyleCnt="2"/>
      <dgm:spPr/>
    </dgm:pt>
    <dgm:pt modelId="{C239EA19-4FBF-49C5-9C0B-0C81C36B7BC2}" type="pres">
      <dgm:prSet presAssocID="{374945F3-0355-474F-AA68-CA2A8C91B76B}" presName="spaceB" presStyleCnt="0"/>
      <dgm:spPr/>
    </dgm:pt>
  </dgm:ptLst>
  <dgm:cxnLst>
    <dgm:cxn modelId="{DBEBE2A9-C347-4BA2-9B8F-6697CEFF8DCF}" srcId="{06426982-8111-4B58-AC61-0D363738CCCB}" destId="{374945F3-0355-474F-AA68-CA2A8C91B76B}" srcOrd="1" destOrd="0" parTransId="{E740534F-984F-43D5-9428-5F8D7EDA3772}" sibTransId="{A9D9DB49-B0B7-46E4-94CD-6316F36C6443}"/>
    <dgm:cxn modelId="{AEE33915-6C01-40EB-A329-1614236896F9}" srcId="{06426982-8111-4B58-AC61-0D363738CCCB}" destId="{CC37A5A0-1B20-4513-90F7-11FBEA0B4C45}" srcOrd="0" destOrd="0" parTransId="{81536614-52DB-436D-807E-AE2BA4113DB5}" sibTransId="{63DF3DAE-3A2D-4E3D-B20A-C0910B7D3395}"/>
    <dgm:cxn modelId="{8C0ABC5A-E101-46A0-BD50-D7CDF1C2424C}" type="presOf" srcId="{374945F3-0355-474F-AA68-CA2A8C91B76B}" destId="{953E0547-2DC2-461F-BB77-FC59ACD37794}" srcOrd="0" destOrd="0" presId="urn:microsoft.com/office/officeart/2005/8/layout/hProcess11"/>
    <dgm:cxn modelId="{92D81B12-CBC1-4770-B1F0-4ABAC5B95C8E}" type="presOf" srcId="{06426982-8111-4B58-AC61-0D363738CCCB}" destId="{7513A4A1-83FA-4C09-8BD9-F8784A59DEDE}" srcOrd="0" destOrd="0" presId="urn:microsoft.com/office/officeart/2005/8/layout/hProcess11"/>
    <dgm:cxn modelId="{DD310BED-FA2C-4A3A-B481-6507F7E759B6}" type="presOf" srcId="{CC37A5A0-1B20-4513-90F7-11FBEA0B4C45}" destId="{700D35A8-BC2D-44AE-8D6C-B4E0D54D17F6}" srcOrd="0" destOrd="0" presId="urn:microsoft.com/office/officeart/2005/8/layout/hProcess11"/>
    <dgm:cxn modelId="{8F100875-AFC2-4EC2-AEC2-8B48B5652D34}" type="presParOf" srcId="{7513A4A1-83FA-4C09-8BD9-F8784A59DEDE}" destId="{091ECD13-CAC0-4EBA-BA20-9F9D76689024}" srcOrd="0" destOrd="0" presId="urn:microsoft.com/office/officeart/2005/8/layout/hProcess11"/>
    <dgm:cxn modelId="{6AC4889E-079A-4C95-B90C-29A91AF4BE3A}" type="presParOf" srcId="{7513A4A1-83FA-4C09-8BD9-F8784A59DEDE}" destId="{52478567-58D1-4E2E-96C8-718B22DBEF9D}" srcOrd="1" destOrd="0" presId="urn:microsoft.com/office/officeart/2005/8/layout/hProcess11"/>
    <dgm:cxn modelId="{8E8E233A-43AD-478E-A261-518F608F2A15}" type="presParOf" srcId="{52478567-58D1-4E2E-96C8-718B22DBEF9D}" destId="{C691A7E7-8874-4842-9B77-FEC84E921807}" srcOrd="0" destOrd="0" presId="urn:microsoft.com/office/officeart/2005/8/layout/hProcess11"/>
    <dgm:cxn modelId="{F11CAAF6-DCB2-4036-8537-6B0ADFA60C0D}" type="presParOf" srcId="{C691A7E7-8874-4842-9B77-FEC84E921807}" destId="{700D35A8-BC2D-44AE-8D6C-B4E0D54D17F6}" srcOrd="0" destOrd="0" presId="urn:microsoft.com/office/officeart/2005/8/layout/hProcess11"/>
    <dgm:cxn modelId="{A792AA9C-0D9F-4C18-8E23-A8049DC0818B}" type="presParOf" srcId="{C691A7E7-8874-4842-9B77-FEC84E921807}" destId="{76C5C012-E09D-418F-865D-E17A443AC44F}" srcOrd="1" destOrd="0" presId="urn:microsoft.com/office/officeart/2005/8/layout/hProcess11"/>
    <dgm:cxn modelId="{FB5852F5-3DB8-400B-92FB-0C96C85178C2}" type="presParOf" srcId="{C691A7E7-8874-4842-9B77-FEC84E921807}" destId="{AF2ACDE9-158B-445D-9538-314A9F9739A6}" srcOrd="2" destOrd="0" presId="urn:microsoft.com/office/officeart/2005/8/layout/hProcess11"/>
    <dgm:cxn modelId="{25DD0F26-BCC3-4794-9755-4A025915A178}" type="presParOf" srcId="{52478567-58D1-4E2E-96C8-718B22DBEF9D}" destId="{F2E0C070-8225-48D9-803B-C12E33AB6BAD}" srcOrd="1" destOrd="0" presId="urn:microsoft.com/office/officeart/2005/8/layout/hProcess11"/>
    <dgm:cxn modelId="{28053936-8FD0-4618-ADCC-4FD0630CB6C5}" type="presParOf" srcId="{52478567-58D1-4E2E-96C8-718B22DBEF9D}" destId="{9039FC47-10EE-4EAB-97F9-F3301E31681D}" srcOrd="2" destOrd="0" presId="urn:microsoft.com/office/officeart/2005/8/layout/hProcess11"/>
    <dgm:cxn modelId="{D54CD70E-72FC-4DBA-AB49-F4A9FBB034B3}" type="presParOf" srcId="{9039FC47-10EE-4EAB-97F9-F3301E31681D}" destId="{953E0547-2DC2-461F-BB77-FC59ACD37794}" srcOrd="0" destOrd="0" presId="urn:microsoft.com/office/officeart/2005/8/layout/hProcess11"/>
    <dgm:cxn modelId="{70E0700F-6CF5-4FA5-B322-A89688D3F552}" type="presParOf" srcId="{9039FC47-10EE-4EAB-97F9-F3301E31681D}" destId="{201F35C5-EF5B-4A35-98C0-9CD1E5A476D6}" srcOrd="1" destOrd="0" presId="urn:microsoft.com/office/officeart/2005/8/layout/hProcess11"/>
    <dgm:cxn modelId="{813EAA55-57D1-4BF2-A42B-362E62D03757}" type="presParOf" srcId="{9039FC47-10EE-4EAB-97F9-F3301E31681D}" destId="{C239EA19-4FBF-49C5-9C0B-0C81C36B7BC2}" srcOrd="2" destOrd="0" presId="urn:microsoft.com/office/officeart/2005/8/layout/hProcess11"/>
  </dgm:cxnLst>
  <dgm:bg>
    <a:solidFill>
      <a:srgbClr val="FEE898"/>
    </a:solidFill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EC42A905-9739-4C0C-8C25-E3BD5DBC3461}" type="doc">
      <dgm:prSet loTypeId="urn:microsoft.com/office/officeart/2005/8/layout/lProcess3" loCatId="process" qsTypeId="urn:microsoft.com/office/officeart/2005/8/quickstyle/3d3" qsCatId="3D" csTypeId="urn:microsoft.com/office/officeart/2005/8/colors/accent3_3" csCatId="accent3"/>
      <dgm:spPr/>
      <dgm:t>
        <a:bodyPr/>
        <a:lstStyle/>
        <a:p>
          <a:endParaRPr lang="ru-RU"/>
        </a:p>
      </dgm:t>
    </dgm:pt>
    <dgm:pt modelId="{DDBC5A6D-854B-49FB-B147-EEC7B0AEF574}">
      <dgm:prSet/>
      <dgm:spPr/>
      <dgm:t>
        <a:bodyPr/>
        <a:lstStyle/>
        <a:p>
          <a:pPr rtl="0"/>
          <a:r>
            <a:rPr lang="ru-RU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№ 8.  Методика «Шкала дифференциальных эмоций» (К. </a:t>
          </a:r>
          <a:r>
            <a:rPr lang="ru-RU" b="1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Изард</a:t>
          </a:r>
          <a:r>
            <a:rPr lang="ru-RU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) </a:t>
          </a:r>
          <a:endParaRPr lang="ru-RU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BAB2CFB2-B4B3-46BB-8A90-48B94C8E483E}" type="parTrans" cxnId="{85B26ED7-E13F-4BE7-8ED2-F0A264888130}">
      <dgm:prSet/>
      <dgm:spPr/>
      <dgm:t>
        <a:bodyPr/>
        <a:lstStyle/>
        <a:p>
          <a:endParaRPr lang="ru-RU"/>
        </a:p>
      </dgm:t>
    </dgm:pt>
    <dgm:pt modelId="{677A7232-6F57-41EA-B695-3EDA48B76DD9}" type="sibTrans" cxnId="{85B26ED7-E13F-4BE7-8ED2-F0A264888130}">
      <dgm:prSet/>
      <dgm:spPr/>
      <dgm:t>
        <a:bodyPr/>
        <a:lstStyle/>
        <a:p>
          <a:endParaRPr lang="ru-RU"/>
        </a:p>
      </dgm:t>
    </dgm:pt>
    <dgm:pt modelId="{12CF23CA-2E63-44B2-B125-C67DEA19CBD8}">
      <dgm:prSet/>
      <dgm:spPr/>
      <dgm:t>
        <a:bodyPr/>
        <a:lstStyle/>
        <a:p>
          <a:pPr rtl="0"/>
          <a:r>
            <a:rPr lang="ru-RU" b="1" dirty="0" smtClean="0">
              <a:solidFill>
                <a:schemeClr val="accent3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№ 9.  Методика «Уровень эмоционального выгорания» (В.В. Бойко) </a:t>
          </a:r>
          <a:endParaRPr lang="ru-RU" b="1" dirty="0">
            <a:solidFill>
              <a:schemeClr val="accent3">
                <a:lumMod val="50000"/>
              </a:schemeClr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D8D94D7B-B531-434F-B2A5-122B387FCA68}" type="parTrans" cxnId="{0C9FCE0E-0627-472D-8D55-C86A9EC98BAD}">
      <dgm:prSet/>
      <dgm:spPr/>
      <dgm:t>
        <a:bodyPr/>
        <a:lstStyle/>
        <a:p>
          <a:endParaRPr lang="ru-RU"/>
        </a:p>
      </dgm:t>
    </dgm:pt>
    <dgm:pt modelId="{F1A8023A-29F6-4C02-909E-167F162C6B11}" type="sibTrans" cxnId="{0C9FCE0E-0627-472D-8D55-C86A9EC98BAD}">
      <dgm:prSet/>
      <dgm:spPr/>
      <dgm:t>
        <a:bodyPr/>
        <a:lstStyle/>
        <a:p>
          <a:endParaRPr lang="ru-RU"/>
        </a:p>
      </dgm:t>
    </dgm:pt>
    <dgm:pt modelId="{F5A6B484-DC83-4E5E-8583-B071ACC03A82}" type="pres">
      <dgm:prSet presAssocID="{EC42A905-9739-4C0C-8C25-E3BD5DBC3461}" presName="Name0" presStyleCnt="0">
        <dgm:presLayoutVars>
          <dgm:chPref val="3"/>
          <dgm:dir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47B0A38C-289A-4129-BC92-82C7355DC80F}" type="pres">
      <dgm:prSet presAssocID="{DDBC5A6D-854B-49FB-B147-EEC7B0AEF574}" presName="horFlow" presStyleCnt="0"/>
      <dgm:spPr/>
    </dgm:pt>
    <dgm:pt modelId="{39F97D3D-BF5C-4420-8BE6-2F270998A304}" type="pres">
      <dgm:prSet presAssocID="{DDBC5A6D-854B-49FB-B147-EEC7B0AEF574}" presName="bigChev" presStyleLbl="node1" presStyleIdx="0" presStyleCnt="2"/>
      <dgm:spPr/>
      <dgm:t>
        <a:bodyPr/>
        <a:lstStyle/>
        <a:p>
          <a:endParaRPr lang="ru-RU"/>
        </a:p>
      </dgm:t>
    </dgm:pt>
    <dgm:pt modelId="{5E80C13E-CF83-4123-8B0E-14CB8191D5FC}" type="pres">
      <dgm:prSet presAssocID="{DDBC5A6D-854B-49FB-B147-EEC7B0AEF574}" presName="vSp" presStyleCnt="0"/>
      <dgm:spPr/>
    </dgm:pt>
    <dgm:pt modelId="{ED71480B-9FA3-42FD-A13A-083531F1A446}" type="pres">
      <dgm:prSet presAssocID="{12CF23CA-2E63-44B2-B125-C67DEA19CBD8}" presName="horFlow" presStyleCnt="0"/>
      <dgm:spPr/>
    </dgm:pt>
    <dgm:pt modelId="{689E7D08-13A1-467A-AF99-0D8DE34FE1CA}" type="pres">
      <dgm:prSet presAssocID="{12CF23CA-2E63-44B2-B125-C67DEA19CBD8}" presName="bigChev" presStyleLbl="node1" presStyleIdx="1" presStyleCnt="2"/>
      <dgm:spPr/>
      <dgm:t>
        <a:bodyPr/>
        <a:lstStyle/>
        <a:p>
          <a:endParaRPr lang="ru-RU"/>
        </a:p>
      </dgm:t>
    </dgm:pt>
  </dgm:ptLst>
  <dgm:cxnLst>
    <dgm:cxn modelId="{180BF73A-C743-4533-85E5-A14F16817960}" type="presOf" srcId="{DDBC5A6D-854B-49FB-B147-EEC7B0AEF574}" destId="{39F97D3D-BF5C-4420-8BE6-2F270998A304}" srcOrd="0" destOrd="0" presId="urn:microsoft.com/office/officeart/2005/8/layout/lProcess3"/>
    <dgm:cxn modelId="{85B26ED7-E13F-4BE7-8ED2-F0A264888130}" srcId="{EC42A905-9739-4C0C-8C25-E3BD5DBC3461}" destId="{DDBC5A6D-854B-49FB-B147-EEC7B0AEF574}" srcOrd="0" destOrd="0" parTransId="{BAB2CFB2-B4B3-46BB-8A90-48B94C8E483E}" sibTransId="{677A7232-6F57-41EA-B695-3EDA48B76DD9}"/>
    <dgm:cxn modelId="{DD72C4F1-CDF0-4D45-BCDA-21C270B668E5}" type="presOf" srcId="{EC42A905-9739-4C0C-8C25-E3BD5DBC3461}" destId="{F5A6B484-DC83-4E5E-8583-B071ACC03A82}" srcOrd="0" destOrd="0" presId="urn:microsoft.com/office/officeart/2005/8/layout/lProcess3"/>
    <dgm:cxn modelId="{9A22B79D-ECDC-41F1-8D39-BD51135048D8}" type="presOf" srcId="{12CF23CA-2E63-44B2-B125-C67DEA19CBD8}" destId="{689E7D08-13A1-467A-AF99-0D8DE34FE1CA}" srcOrd="0" destOrd="0" presId="urn:microsoft.com/office/officeart/2005/8/layout/lProcess3"/>
    <dgm:cxn modelId="{0C9FCE0E-0627-472D-8D55-C86A9EC98BAD}" srcId="{EC42A905-9739-4C0C-8C25-E3BD5DBC3461}" destId="{12CF23CA-2E63-44B2-B125-C67DEA19CBD8}" srcOrd="1" destOrd="0" parTransId="{D8D94D7B-B531-434F-B2A5-122B387FCA68}" sibTransId="{F1A8023A-29F6-4C02-909E-167F162C6B11}"/>
    <dgm:cxn modelId="{6A1362E1-5B6E-4D87-A325-AAA4D99A7BAA}" type="presParOf" srcId="{F5A6B484-DC83-4E5E-8583-B071ACC03A82}" destId="{47B0A38C-289A-4129-BC92-82C7355DC80F}" srcOrd="0" destOrd="0" presId="urn:microsoft.com/office/officeart/2005/8/layout/lProcess3"/>
    <dgm:cxn modelId="{6D6B0155-E3EB-415E-B0BD-B6EEFAE82027}" type="presParOf" srcId="{47B0A38C-289A-4129-BC92-82C7355DC80F}" destId="{39F97D3D-BF5C-4420-8BE6-2F270998A304}" srcOrd="0" destOrd="0" presId="urn:microsoft.com/office/officeart/2005/8/layout/lProcess3"/>
    <dgm:cxn modelId="{25DADE16-CD12-4B16-8246-EBA77E3304CE}" type="presParOf" srcId="{F5A6B484-DC83-4E5E-8583-B071ACC03A82}" destId="{5E80C13E-CF83-4123-8B0E-14CB8191D5FC}" srcOrd="1" destOrd="0" presId="urn:microsoft.com/office/officeart/2005/8/layout/lProcess3"/>
    <dgm:cxn modelId="{C43FB825-C0F0-4077-84B7-7EDDB7F5A028}" type="presParOf" srcId="{F5A6B484-DC83-4E5E-8583-B071ACC03A82}" destId="{ED71480B-9FA3-42FD-A13A-083531F1A446}" srcOrd="2" destOrd="0" presId="urn:microsoft.com/office/officeart/2005/8/layout/lProcess3"/>
    <dgm:cxn modelId="{722E82F7-AFCC-4EE8-ABC7-0C35EFDCB5F3}" type="presParOf" srcId="{ED71480B-9FA3-42FD-A13A-083531F1A446}" destId="{689E7D08-13A1-467A-AF99-0D8DE34FE1CA}" srcOrd="0" destOrd="0" presId="urn:microsoft.com/office/officeart/2005/8/layout/lProcess3"/>
  </dgm:cxnLst>
  <dgm:bg>
    <a:solidFill>
      <a:srgbClr val="FEE898"/>
    </a:solidFill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A076861D-78C2-4224-921E-87A4C98F8F08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98E728BF-7320-4A19-8667-560B21016630}">
      <dgm:prSet custT="1"/>
      <dgm:spPr>
        <a:solidFill>
          <a:srgbClr val="F4708F"/>
        </a:solidFill>
      </dgm:spPr>
      <dgm:t>
        <a:bodyPr/>
        <a:lstStyle/>
        <a:p>
          <a:pPr rtl="0"/>
          <a:r>
            <a:rPr lang="ru-RU" sz="1400" b="1" dirty="0" smtClean="0">
              <a:solidFill>
                <a:schemeClr val="tx1"/>
              </a:solidFill>
            </a:rPr>
            <a:t>СЭВ</a:t>
          </a:r>
          <a:r>
            <a:rPr lang="ru-RU" sz="1400" dirty="0" smtClean="0">
              <a:solidFill>
                <a:schemeClr val="tx1"/>
              </a:solidFill>
            </a:rPr>
            <a:t> - выработанный личностью </a:t>
          </a:r>
          <a:r>
            <a:rPr lang="ru-RU" sz="1400" b="1" dirty="0" smtClean="0">
              <a:solidFill>
                <a:schemeClr val="tx1"/>
              </a:solidFill>
            </a:rPr>
            <a:t>механизм психологической защиты </a:t>
          </a:r>
          <a:r>
            <a:rPr lang="ru-RU" sz="1400" dirty="0" smtClean="0">
              <a:solidFill>
                <a:schemeClr val="tx1"/>
              </a:solidFill>
            </a:rPr>
            <a:t>в форме полного или частичного исключения эмоций в ответ на психотравмирующие воздействия (В.В. Бойко).</a:t>
          </a:r>
        </a:p>
        <a:p>
          <a:pPr rtl="0"/>
          <a:r>
            <a:rPr lang="ru-RU" sz="1400" dirty="0" smtClean="0">
              <a:solidFill>
                <a:schemeClr val="tx1"/>
              </a:solidFill>
            </a:rPr>
            <a:t> Позволяет человеку </a:t>
          </a:r>
          <a:r>
            <a:rPr lang="ru-RU" sz="1400" b="1" dirty="0" smtClean="0">
              <a:solidFill>
                <a:schemeClr val="tx1"/>
              </a:solidFill>
            </a:rPr>
            <a:t>экономить</a:t>
          </a:r>
          <a:r>
            <a:rPr lang="ru-RU" sz="1400" dirty="0" smtClean="0">
              <a:solidFill>
                <a:schemeClr val="tx1"/>
              </a:solidFill>
            </a:rPr>
            <a:t> энергетические ресурсы.</a:t>
          </a:r>
          <a:endParaRPr lang="ru-RU" sz="1400" dirty="0">
            <a:solidFill>
              <a:schemeClr val="tx1"/>
            </a:solidFill>
          </a:endParaRPr>
        </a:p>
      </dgm:t>
    </dgm:pt>
    <dgm:pt modelId="{F59349B6-7D6F-46DE-A3BD-C99B5248B994}" type="parTrans" cxnId="{39C60F4F-F323-4E96-8EC2-391D44D10FFF}">
      <dgm:prSet/>
      <dgm:spPr/>
      <dgm:t>
        <a:bodyPr/>
        <a:lstStyle/>
        <a:p>
          <a:endParaRPr lang="ru-RU"/>
        </a:p>
      </dgm:t>
    </dgm:pt>
    <dgm:pt modelId="{1BE0A9F5-AF2A-402C-A869-DD60C04E9A83}" type="sibTrans" cxnId="{39C60F4F-F323-4E96-8EC2-391D44D10FFF}">
      <dgm:prSet/>
      <dgm:spPr/>
      <dgm:t>
        <a:bodyPr/>
        <a:lstStyle/>
        <a:p>
          <a:endParaRPr lang="ru-RU"/>
        </a:p>
      </dgm:t>
    </dgm:pt>
    <dgm:pt modelId="{B54E7079-7A1A-436D-A4CB-77FF4D7FC033}">
      <dgm:prSet/>
      <dgm:spPr>
        <a:solidFill>
          <a:schemeClr val="tx2">
            <a:lumMod val="40000"/>
            <a:lumOff val="60000"/>
          </a:schemeClr>
        </a:solidFill>
      </dgm:spPr>
      <dgm:t>
        <a:bodyPr/>
        <a:lstStyle/>
        <a:p>
          <a:pPr rtl="0"/>
          <a:r>
            <a:rPr lang="ru-RU" b="1" dirty="0" smtClean="0">
              <a:solidFill>
                <a:schemeClr val="tx1"/>
              </a:solidFill>
            </a:rPr>
            <a:t>Стереотип эмоционального поведения, чаще - профессионального; </a:t>
          </a:r>
          <a:endParaRPr lang="ru-RU" b="1" dirty="0">
            <a:solidFill>
              <a:schemeClr val="tx1"/>
            </a:solidFill>
          </a:endParaRPr>
        </a:p>
      </dgm:t>
    </dgm:pt>
    <dgm:pt modelId="{94C49D2B-84C4-49CC-A51E-2A61F86D58BC}" type="parTrans" cxnId="{4B0BE66C-DCA7-414C-806D-14142B681F55}">
      <dgm:prSet/>
      <dgm:spPr/>
      <dgm:t>
        <a:bodyPr/>
        <a:lstStyle/>
        <a:p>
          <a:endParaRPr lang="ru-RU"/>
        </a:p>
      </dgm:t>
    </dgm:pt>
    <dgm:pt modelId="{9FA7023B-FED3-4B4B-8493-7D7B23A99B64}" type="sibTrans" cxnId="{4B0BE66C-DCA7-414C-806D-14142B681F55}">
      <dgm:prSet/>
      <dgm:spPr/>
      <dgm:t>
        <a:bodyPr/>
        <a:lstStyle/>
        <a:p>
          <a:endParaRPr lang="ru-RU"/>
        </a:p>
      </dgm:t>
    </dgm:pt>
    <dgm:pt modelId="{7364BBDC-D5EC-4B39-B2DF-FED605B10A93}">
      <dgm:prSet custT="1"/>
      <dgm:spPr/>
      <dgm:t>
        <a:bodyPr/>
        <a:lstStyle/>
        <a:p>
          <a:pPr rtl="0"/>
          <a:r>
            <a:rPr lang="ru-RU" sz="1600" b="1" dirty="0" smtClean="0">
              <a:solidFill>
                <a:schemeClr val="tx1"/>
              </a:solidFill>
            </a:rPr>
            <a:t>Профессиональная деформация</a:t>
          </a:r>
          <a:r>
            <a:rPr lang="ru-RU" sz="1600" dirty="0" smtClean="0">
              <a:solidFill>
                <a:schemeClr val="tx1"/>
              </a:solidFill>
            </a:rPr>
            <a:t>  </a:t>
          </a:r>
          <a:r>
            <a:rPr lang="ru-RU" sz="1600" b="1" dirty="0" smtClean="0">
              <a:solidFill>
                <a:schemeClr val="tx1"/>
              </a:solidFill>
            </a:rPr>
            <a:t>личности</a:t>
          </a:r>
        </a:p>
        <a:p>
          <a:pPr rtl="0"/>
          <a:r>
            <a:rPr lang="ru-RU" sz="1600" dirty="0" smtClean="0">
              <a:solidFill>
                <a:schemeClr val="tx1"/>
              </a:solidFill>
            </a:rPr>
            <a:t>в </a:t>
          </a:r>
          <a:r>
            <a:rPr lang="ru-RU" sz="1600" dirty="0" err="1" smtClean="0">
              <a:solidFill>
                <a:schemeClr val="tx1"/>
              </a:solidFill>
            </a:rPr>
            <a:t>социономических</a:t>
          </a:r>
          <a:r>
            <a:rPr lang="ru-RU" sz="1600" dirty="0" smtClean="0">
              <a:solidFill>
                <a:schemeClr val="tx1"/>
              </a:solidFill>
            </a:rPr>
            <a:t> профессиях </a:t>
          </a:r>
          <a:endParaRPr lang="ru-RU" sz="1600" dirty="0">
            <a:solidFill>
              <a:schemeClr val="tx1"/>
            </a:solidFill>
          </a:endParaRPr>
        </a:p>
      </dgm:t>
    </dgm:pt>
    <dgm:pt modelId="{228B9E8C-867F-4EE3-89CF-E460F204093C}" type="parTrans" cxnId="{B0E14C5F-1DA7-4B4C-8216-B89B5E56217A}">
      <dgm:prSet/>
      <dgm:spPr/>
      <dgm:t>
        <a:bodyPr/>
        <a:lstStyle/>
        <a:p>
          <a:endParaRPr lang="ru-RU"/>
        </a:p>
      </dgm:t>
    </dgm:pt>
    <dgm:pt modelId="{ADCE3791-F1F4-4E3B-9DDB-8EE274DB4EF0}" type="sibTrans" cxnId="{B0E14C5F-1DA7-4B4C-8216-B89B5E56217A}">
      <dgm:prSet/>
      <dgm:spPr/>
      <dgm:t>
        <a:bodyPr/>
        <a:lstStyle/>
        <a:p>
          <a:endParaRPr lang="ru-RU"/>
        </a:p>
      </dgm:t>
    </dgm:pt>
    <dgm:pt modelId="{FC22AA46-1D75-494D-B7DE-9087B4A28433}">
      <dgm:prSet custT="1"/>
      <dgm:spPr>
        <a:solidFill>
          <a:srgbClr val="FAB0C0"/>
        </a:solidFill>
      </dgm:spPr>
      <dgm:t>
        <a:bodyPr/>
        <a:lstStyle/>
        <a:p>
          <a:pPr rtl="0"/>
          <a:r>
            <a:rPr lang="ru-RU" sz="1400" b="1" i="1" dirty="0" smtClean="0">
              <a:solidFill>
                <a:schemeClr val="tx1"/>
              </a:solidFill>
            </a:rPr>
            <a:t>Отрицательно сказывается на исполнении профессиональной деятельности и отношениях с людьми (межличностные и официальные).</a:t>
          </a:r>
          <a:endParaRPr lang="ru-RU" sz="1400" dirty="0">
            <a:solidFill>
              <a:schemeClr val="tx1"/>
            </a:solidFill>
          </a:endParaRPr>
        </a:p>
      </dgm:t>
    </dgm:pt>
    <dgm:pt modelId="{ADF8F813-9680-4E05-A78E-3FDEACE012FA}" type="parTrans" cxnId="{E63B509F-DA66-43E4-AF30-D47A8536B87D}">
      <dgm:prSet/>
      <dgm:spPr/>
      <dgm:t>
        <a:bodyPr/>
        <a:lstStyle/>
        <a:p>
          <a:endParaRPr lang="ru-RU"/>
        </a:p>
      </dgm:t>
    </dgm:pt>
    <dgm:pt modelId="{42E39375-8DC6-487B-A648-32B6199D5A3D}" type="sibTrans" cxnId="{E63B509F-DA66-43E4-AF30-D47A8536B87D}">
      <dgm:prSet/>
      <dgm:spPr/>
      <dgm:t>
        <a:bodyPr/>
        <a:lstStyle/>
        <a:p>
          <a:endParaRPr lang="ru-RU"/>
        </a:p>
      </dgm:t>
    </dgm:pt>
    <dgm:pt modelId="{91A0AC41-0FE8-40FE-8568-81D4C7C5D288}" type="pres">
      <dgm:prSet presAssocID="{A076861D-78C2-4224-921E-87A4C98F8F08}" presName="CompostProcess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B07C9F23-CBF3-4696-9F1F-3600FA308A54}" type="pres">
      <dgm:prSet presAssocID="{A076861D-78C2-4224-921E-87A4C98F8F08}" presName="arrow" presStyleLbl="bgShp" presStyleIdx="0" presStyleCnt="1"/>
      <dgm:spPr/>
    </dgm:pt>
    <dgm:pt modelId="{01E8682D-D79C-4D7B-BABB-C554879DD360}" type="pres">
      <dgm:prSet presAssocID="{A076861D-78C2-4224-921E-87A4C98F8F08}" presName="linearProcess" presStyleCnt="0"/>
      <dgm:spPr/>
    </dgm:pt>
    <dgm:pt modelId="{7338D376-D412-47BC-B347-B2C82057F64A}" type="pres">
      <dgm:prSet presAssocID="{98E728BF-7320-4A19-8667-560B21016630}" presName="textNode" presStyleLbl="node1" presStyleIdx="0" presStyleCnt="4" custScaleY="22297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68B504C-7049-419A-A75C-24827DEE6515}" type="pres">
      <dgm:prSet presAssocID="{1BE0A9F5-AF2A-402C-A869-DD60C04E9A83}" presName="sibTrans" presStyleCnt="0"/>
      <dgm:spPr/>
    </dgm:pt>
    <dgm:pt modelId="{B83C6AEE-510B-45CF-859B-27D28E2318B2}" type="pres">
      <dgm:prSet presAssocID="{B54E7079-7A1A-436D-A4CB-77FF4D7FC033}" presName="text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A39AE12-7D72-4CC4-9DB8-FD50FB76C1DB}" type="pres">
      <dgm:prSet presAssocID="{9FA7023B-FED3-4B4B-8493-7D7B23A99B64}" presName="sibTrans" presStyleCnt="0"/>
      <dgm:spPr/>
    </dgm:pt>
    <dgm:pt modelId="{F611FB56-86EC-49D2-A8A9-05CE672EC4D5}" type="pres">
      <dgm:prSet presAssocID="{7364BBDC-D5EC-4B39-B2DF-FED605B10A93}" presName="textNode" presStyleLbl="node1" presStyleIdx="2" presStyleCnt="4" custScaleY="12704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2EBFC41-48CF-4B55-9A75-C1637F597170}" type="pres">
      <dgm:prSet presAssocID="{ADCE3791-F1F4-4E3B-9DDB-8EE274DB4EF0}" presName="sibTrans" presStyleCnt="0"/>
      <dgm:spPr/>
    </dgm:pt>
    <dgm:pt modelId="{D1966716-6DF7-4677-8508-6F64E1915E14}" type="pres">
      <dgm:prSet presAssocID="{FC22AA46-1D75-494D-B7DE-9087B4A28433}" presName="textNode" presStyleLbl="node1" presStyleIdx="3" presStyleCnt="4" custScaleY="1832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39C60F4F-F323-4E96-8EC2-391D44D10FFF}" srcId="{A076861D-78C2-4224-921E-87A4C98F8F08}" destId="{98E728BF-7320-4A19-8667-560B21016630}" srcOrd="0" destOrd="0" parTransId="{F59349B6-7D6F-46DE-A3BD-C99B5248B994}" sibTransId="{1BE0A9F5-AF2A-402C-A869-DD60C04E9A83}"/>
    <dgm:cxn modelId="{E63B509F-DA66-43E4-AF30-D47A8536B87D}" srcId="{A076861D-78C2-4224-921E-87A4C98F8F08}" destId="{FC22AA46-1D75-494D-B7DE-9087B4A28433}" srcOrd="3" destOrd="0" parTransId="{ADF8F813-9680-4E05-A78E-3FDEACE012FA}" sibTransId="{42E39375-8DC6-487B-A648-32B6199D5A3D}"/>
    <dgm:cxn modelId="{B005912B-FD7A-483F-98BC-02A5B7AC7B1A}" type="presOf" srcId="{7364BBDC-D5EC-4B39-B2DF-FED605B10A93}" destId="{F611FB56-86EC-49D2-A8A9-05CE672EC4D5}" srcOrd="0" destOrd="0" presId="urn:microsoft.com/office/officeart/2005/8/layout/hProcess9"/>
    <dgm:cxn modelId="{4B0BE66C-DCA7-414C-806D-14142B681F55}" srcId="{A076861D-78C2-4224-921E-87A4C98F8F08}" destId="{B54E7079-7A1A-436D-A4CB-77FF4D7FC033}" srcOrd="1" destOrd="0" parTransId="{94C49D2B-84C4-49CC-A51E-2A61F86D58BC}" sibTransId="{9FA7023B-FED3-4B4B-8493-7D7B23A99B64}"/>
    <dgm:cxn modelId="{AB9D278A-28E3-4DA1-8D4E-DD9919F1786C}" type="presOf" srcId="{98E728BF-7320-4A19-8667-560B21016630}" destId="{7338D376-D412-47BC-B347-B2C82057F64A}" srcOrd="0" destOrd="0" presId="urn:microsoft.com/office/officeart/2005/8/layout/hProcess9"/>
    <dgm:cxn modelId="{B0E14C5F-1DA7-4B4C-8216-B89B5E56217A}" srcId="{A076861D-78C2-4224-921E-87A4C98F8F08}" destId="{7364BBDC-D5EC-4B39-B2DF-FED605B10A93}" srcOrd="2" destOrd="0" parTransId="{228B9E8C-867F-4EE3-89CF-E460F204093C}" sibTransId="{ADCE3791-F1F4-4E3B-9DDB-8EE274DB4EF0}"/>
    <dgm:cxn modelId="{E8D1E6EA-02B3-4210-B951-A718C1A68434}" type="presOf" srcId="{B54E7079-7A1A-436D-A4CB-77FF4D7FC033}" destId="{B83C6AEE-510B-45CF-859B-27D28E2318B2}" srcOrd="0" destOrd="0" presId="urn:microsoft.com/office/officeart/2005/8/layout/hProcess9"/>
    <dgm:cxn modelId="{82712199-21BF-4FCD-88D0-DE08AA0374F8}" type="presOf" srcId="{FC22AA46-1D75-494D-B7DE-9087B4A28433}" destId="{D1966716-6DF7-4677-8508-6F64E1915E14}" srcOrd="0" destOrd="0" presId="urn:microsoft.com/office/officeart/2005/8/layout/hProcess9"/>
    <dgm:cxn modelId="{D7B51249-CF3D-4CA1-ADC3-7A129AF66BEF}" type="presOf" srcId="{A076861D-78C2-4224-921E-87A4C98F8F08}" destId="{91A0AC41-0FE8-40FE-8568-81D4C7C5D288}" srcOrd="0" destOrd="0" presId="urn:microsoft.com/office/officeart/2005/8/layout/hProcess9"/>
    <dgm:cxn modelId="{37DE8E6D-41F4-4508-A00E-057286E35B90}" type="presParOf" srcId="{91A0AC41-0FE8-40FE-8568-81D4C7C5D288}" destId="{B07C9F23-CBF3-4696-9F1F-3600FA308A54}" srcOrd="0" destOrd="0" presId="urn:microsoft.com/office/officeart/2005/8/layout/hProcess9"/>
    <dgm:cxn modelId="{69FE1100-9564-49A2-B611-3918B94534BC}" type="presParOf" srcId="{91A0AC41-0FE8-40FE-8568-81D4C7C5D288}" destId="{01E8682D-D79C-4D7B-BABB-C554879DD360}" srcOrd="1" destOrd="0" presId="urn:microsoft.com/office/officeart/2005/8/layout/hProcess9"/>
    <dgm:cxn modelId="{41851E4D-EEEE-4936-B106-8BABE4ED412C}" type="presParOf" srcId="{01E8682D-D79C-4D7B-BABB-C554879DD360}" destId="{7338D376-D412-47BC-B347-B2C82057F64A}" srcOrd="0" destOrd="0" presId="urn:microsoft.com/office/officeart/2005/8/layout/hProcess9"/>
    <dgm:cxn modelId="{7BD48C79-BD1B-41B4-8377-22EE724137F1}" type="presParOf" srcId="{01E8682D-D79C-4D7B-BABB-C554879DD360}" destId="{568B504C-7049-419A-A75C-24827DEE6515}" srcOrd="1" destOrd="0" presId="urn:microsoft.com/office/officeart/2005/8/layout/hProcess9"/>
    <dgm:cxn modelId="{28432668-E083-49F9-812B-C3C12FABB62F}" type="presParOf" srcId="{01E8682D-D79C-4D7B-BABB-C554879DD360}" destId="{B83C6AEE-510B-45CF-859B-27D28E2318B2}" srcOrd="2" destOrd="0" presId="urn:microsoft.com/office/officeart/2005/8/layout/hProcess9"/>
    <dgm:cxn modelId="{ACFDAE39-5226-4AEB-9800-3B914E94AAE0}" type="presParOf" srcId="{01E8682D-D79C-4D7B-BABB-C554879DD360}" destId="{AA39AE12-7D72-4CC4-9DB8-FD50FB76C1DB}" srcOrd="3" destOrd="0" presId="urn:microsoft.com/office/officeart/2005/8/layout/hProcess9"/>
    <dgm:cxn modelId="{B4FA577F-9E64-4E67-989D-124CB37F700F}" type="presParOf" srcId="{01E8682D-D79C-4D7B-BABB-C554879DD360}" destId="{F611FB56-86EC-49D2-A8A9-05CE672EC4D5}" srcOrd="4" destOrd="0" presId="urn:microsoft.com/office/officeart/2005/8/layout/hProcess9"/>
    <dgm:cxn modelId="{A1F72A69-133C-4554-8FB4-E183F427FCD6}" type="presParOf" srcId="{01E8682D-D79C-4D7B-BABB-C554879DD360}" destId="{42EBFC41-48CF-4B55-9A75-C1637F597170}" srcOrd="5" destOrd="0" presId="urn:microsoft.com/office/officeart/2005/8/layout/hProcess9"/>
    <dgm:cxn modelId="{801BAC9F-50EE-4FF1-891A-6916EEC89822}" type="presParOf" srcId="{01E8682D-D79C-4D7B-BABB-C554879DD360}" destId="{D1966716-6DF7-4677-8508-6F64E1915E14}" srcOrd="6" destOrd="0" presId="urn:microsoft.com/office/officeart/2005/8/layout/hProcess9"/>
  </dgm:cxnLst>
  <dgm:bg>
    <a:solidFill>
      <a:srgbClr val="FFFFCC"/>
    </a:solidFill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DE69B42-5363-4426-82BF-2F3D317230E0}">
      <dsp:nvSpPr>
        <dsp:cNvPr id="0" name=""/>
        <dsp:cNvSpPr/>
      </dsp:nvSpPr>
      <dsp:spPr>
        <a:xfrm>
          <a:off x="617219" y="0"/>
          <a:ext cx="6995160" cy="4525963"/>
        </a:xfrm>
        <a:prstGeom prst="rightArrow">
          <a:avLst/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727B267-717B-4ABF-B561-E6FADEA9734B}">
      <dsp:nvSpPr>
        <dsp:cNvPr id="0" name=""/>
        <dsp:cNvSpPr/>
      </dsp:nvSpPr>
      <dsp:spPr>
        <a:xfrm>
          <a:off x="4118" y="1357788"/>
          <a:ext cx="1981051" cy="1810385"/>
        </a:xfrm>
        <a:prstGeom prst="roundRect">
          <a:avLst/>
        </a:prstGeom>
        <a:solidFill>
          <a:schemeClr val="accent3">
            <a:lumMod val="7500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 dirty="0" smtClean="0">
              <a:solidFill>
                <a:schemeClr val="bg1"/>
              </a:solidFill>
            </a:rPr>
            <a:t>овладение </a:t>
          </a:r>
          <a:r>
            <a:rPr lang="ru-RU" sz="1500" b="1" i="1" kern="1200" dirty="0" smtClean="0">
              <a:solidFill>
                <a:schemeClr val="bg1"/>
              </a:solidFill>
            </a:rPr>
            <a:t>навыками практической исследовательской деятельности</a:t>
          </a:r>
          <a:endParaRPr lang="ru-RU" sz="1500" kern="1200" dirty="0">
            <a:solidFill>
              <a:schemeClr val="bg1"/>
            </a:solidFill>
          </a:endParaRPr>
        </a:p>
      </dsp:txBody>
      <dsp:txXfrm>
        <a:off x="92494" y="1446164"/>
        <a:ext cx="1804299" cy="1633633"/>
      </dsp:txXfrm>
    </dsp:sp>
    <dsp:sp modelId="{83FB3013-0A5E-414C-B8DC-5D261536E794}">
      <dsp:nvSpPr>
        <dsp:cNvPr id="0" name=""/>
        <dsp:cNvSpPr/>
      </dsp:nvSpPr>
      <dsp:spPr>
        <a:xfrm>
          <a:off x="2084222" y="1357788"/>
          <a:ext cx="1981051" cy="1810385"/>
        </a:xfrm>
        <a:prstGeom prst="roundRect">
          <a:avLst/>
        </a:prstGeom>
        <a:solidFill>
          <a:schemeClr val="accent3">
            <a:lumMod val="60000"/>
            <a:lumOff val="4000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 dirty="0" smtClean="0"/>
            <a:t>ознакомление с </a:t>
          </a:r>
          <a:r>
            <a:rPr lang="ru-RU" sz="1500" b="1" kern="1200" dirty="0" smtClean="0"/>
            <a:t>методикой  исследования </a:t>
          </a:r>
          <a:r>
            <a:rPr lang="ru-RU" sz="1500" b="0" kern="1200" dirty="0" smtClean="0"/>
            <a:t>(организация, процедура, оформление);</a:t>
          </a:r>
          <a:endParaRPr lang="ru-RU" sz="1500" b="0" kern="1200" dirty="0"/>
        </a:p>
      </dsp:txBody>
      <dsp:txXfrm>
        <a:off x="2172598" y="1446164"/>
        <a:ext cx="1804299" cy="1633633"/>
      </dsp:txXfrm>
    </dsp:sp>
    <dsp:sp modelId="{09800F19-E3A4-43E9-ADDD-9AAF18248F25}">
      <dsp:nvSpPr>
        <dsp:cNvPr id="0" name=""/>
        <dsp:cNvSpPr/>
      </dsp:nvSpPr>
      <dsp:spPr>
        <a:xfrm>
          <a:off x="4164326" y="1357788"/>
          <a:ext cx="1981051" cy="1810385"/>
        </a:xfrm>
        <a:prstGeom prst="roundRect">
          <a:avLst/>
        </a:prstGeom>
        <a:solidFill>
          <a:srgbClr val="FEE898"/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 dirty="0" smtClean="0"/>
            <a:t>овладение  навыками</a:t>
          </a:r>
          <a:r>
            <a:rPr lang="ru-RU" sz="1500" b="1" i="1" kern="1200" dirty="0" smtClean="0"/>
            <a:t> получения, обработки и анализа </a:t>
          </a:r>
          <a:r>
            <a:rPr lang="ru-RU" sz="1500" kern="1200" dirty="0" smtClean="0"/>
            <a:t> данных; </a:t>
          </a:r>
          <a:endParaRPr lang="ru-RU" sz="1500" b="1" kern="1200" dirty="0"/>
        </a:p>
      </dsp:txBody>
      <dsp:txXfrm>
        <a:off x="4252702" y="1446164"/>
        <a:ext cx="1804299" cy="1633633"/>
      </dsp:txXfrm>
    </dsp:sp>
    <dsp:sp modelId="{A76FE39E-A775-4D5D-A09A-EEB2F02B3B0D}">
      <dsp:nvSpPr>
        <dsp:cNvPr id="0" name=""/>
        <dsp:cNvSpPr/>
      </dsp:nvSpPr>
      <dsp:spPr>
        <a:xfrm>
          <a:off x="6248548" y="1396748"/>
          <a:ext cx="1981051" cy="1810385"/>
        </a:xfrm>
        <a:prstGeom prst="roundRect">
          <a:avLst/>
        </a:prstGeom>
        <a:solidFill>
          <a:srgbClr val="F4708F"/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 dirty="0" smtClean="0"/>
            <a:t>Формулирование </a:t>
          </a:r>
          <a:r>
            <a:rPr lang="ru-RU" sz="1500" b="1" kern="1200" dirty="0" smtClean="0"/>
            <a:t>выводов по результатам исследования</a:t>
          </a:r>
          <a:endParaRPr lang="ru-RU" sz="1500" b="1" kern="1200" dirty="0"/>
        </a:p>
      </dsp:txBody>
      <dsp:txXfrm>
        <a:off x="6336924" y="1485124"/>
        <a:ext cx="1804299" cy="163363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4B5A952-02C0-4280-B6D1-67C708B0D001}">
      <dsp:nvSpPr>
        <dsp:cNvPr id="0" name=""/>
        <dsp:cNvSpPr/>
      </dsp:nvSpPr>
      <dsp:spPr>
        <a:xfrm>
          <a:off x="2746667" y="244622"/>
          <a:ext cx="5280124" cy="2112049"/>
        </a:xfrm>
        <a:prstGeom prst="chevron">
          <a:avLst/>
        </a:prstGeom>
        <a:gradFill rotWithShape="0">
          <a:gsLst>
            <a:gs pos="0">
              <a:schemeClr val="accent3">
                <a:shade val="5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shade val="5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shade val="5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6830" tIns="18415" rIns="0" bIns="18415" numCol="1" spcCol="1270" anchor="ctr" anchorCtr="0">
          <a:noAutofit/>
        </a:bodyPr>
        <a:lstStyle/>
        <a:p>
          <a:pPr lvl="0" algn="ctr" defTabSz="12890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900" kern="1200" dirty="0" smtClean="0"/>
            <a:t>№4.  Методика «Ориентационная анкета А. </a:t>
          </a:r>
          <a:r>
            <a:rPr lang="ru-RU" sz="2900" kern="1200" dirty="0" err="1" smtClean="0"/>
            <a:t>Басса</a:t>
          </a:r>
          <a:r>
            <a:rPr lang="ru-RU" sz="2900" kern="1200" dirty="0" smtClean="0"/>
            <a:t>» (</a:t>
          </a:r>
          <a:r>
            <a:rPr lang="ru-RU" sz="2900" i="1" kern="1200" dirty="0" smtClean="0"/>
            <a:t>направленность Л на Я, О, Д</a:t>
          </a:r>
          <a:r>
            <a:rPr lang="ru-RU" sz="2900" kern="1200" dirty="0" smtClean="0"/>
            <a:t>)</a:t>
          </a:r>
          <a:endParaRPr lang="ru-RU" sz="2900" kern="1200" dirty="0"/>
        </a:p>
      </dsp:txBody>
      <dsp:txXfrm>
        <a:off x="3802692" y="244622"/>
        <a:ext cx="3168075" cy="2112049"/>
      </dsp:txXfrm>
    </dsp:sp>
    <dsp:sp modelId="{960CCFAF-C775-4AC9-A773-8333FF57A27B}">
      <dsp:nvSpPr>
        <dsp:cNvPr id="0" name=""/>
        <dsp:cNvSpPr/>
      </dsp:nvSpPr>
      <dsp:spPr>
        <a:xfrm>
          <a:off x="802419" y="2332848"/>
          <a:ext cx="5280124" cy="2112049"/>
        </a:xfrm>
        <a:prstGeom prst="chevron">
          <a:avLst/>
        </a:prstGeom>
        <a:gradFill rotWithShape="0">
          <a:gsLst>
            <a:gs pos="0">
              <a:schemeClr val="accent3">
                <a:shade val="50000"/>
                <a:hueOff val="267555"/>
                <a:satOff val="-4269"/>
                <a:lumOff val="41107"/>
                <a:alphaOff val="0"/>
                <a:shade val="51000"/>
                <a:satMod val="130000"/>
              </a:schemeClr>
            </a:gs>
            <a:gs pos="80000">
              <a:schemeClr val="accent3">
                <a:shade val="50000"/>
                <a:hueOff val="267555"/>
                <a:satOff val="-4269"/>
                <a:lumOff val="41107"/>
                <a:alphaOff val="0"/>
                <a:shade val="93000"/>
                <a:satMod val="130000"/>
              </a:schemeClr>
            </a:gs>
            <a:gs pos="100000">
              <a:schemeClr val="accent3">
                <a:shade val="50000"/>
                <a:hueOff val="267555"/>
                <a:satOff val="-4269"/>
                <a:lumOff val="41107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6830" tIns="18415" rIns="0" bIns="18415" numCol="1" spcCol="1270" anchor="ctr" anchorCtr="0">
          <a:noAutofit/>
        </a:bodyPr>
        <a:lstStyle/>
        <a:p>
          <a:pPr lvl="0" algn="ctr" defTabSz="12890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900" b="1" kern="1200" dirty="0" smtClean="0">
              <a:solidFill>
                <a:srgbClr val="3A863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№5.  «Тест эгоцентрических ассоциаций» (ЭАТ) </a:t>
          </a:r>
          <a:endParaRPr lang="ru-RU" sz="2900" b="1" kern="1200" dirty="0">
            <a:solidFill>
              <a:srgbClr val="3A863E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1858444" y="2332848"/>
        <a:ext cx="3168075" cy="2112049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7B086A3-3EFB-4D3E-B000-8D9BE6E54A8D}">
      <dsp:nvSpPr>
        <dsp:cNvPr id="0" name=""/>
        <dsp:cNvSpPr/>
      </dsp:nvSpPr>
      <dsp:spPr>
        <a:xfrm>
          <a:off x="617219" y="0"/>
          <a:ext cx="6995160" cy="4525963"/>
        </a:xfrm>
        <a:prstGeom prst="rightArrow">
          <a:avLst/>
        </a:prstGeom>
        <a:solidFill>
          <a:schemeClr val="accent1">
            <a:tint val="55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300000" prstMaterial="plastic"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39C1021-1588-4E43-94EA-C146D9175EE7}">
      <dsp:nvSpPr>
        <dsp:cNvPr id="0" name=""/>
        <dsp:cNvSpPr/>
      </dsp:nvSpPr>
      <dsp:spPr>
        <a:xfrm>
          <a:off x="2260" y="1252741"/>
          <a:ext cx="1316012" cy="2020480"/>
        </a:xfrm>
        <a:prstGeom prst="roundRect">
          <a:avLst/>
        </a:prstGeom>
        <a:solidFill>
          <a:schemeClr val="accent1">
            <a:shade val="5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i="1" kern="1200" dirty="0" smtClean="0"/>
            <a:t>Уровень</a:t>
          </a:r>
        </a:p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i="1" kern="1200" dirty="0" smtClean="0"/>
            <a:t> </a:t>
          </a:r>
          <a:r>
            <a:rPr lang="ru-RU" sz="1800" i="1" kern="1200" dirty="0" smtClean="0"/>
            <a:t>высокая, средняя, низкая; </a:t>
          </a:r>
          <a:endParaRPr lang="ru-RU" sz="1800" i="1" kern="1200" dirty="0"/>
        </a:p>
      </dsp:txBody>
      <dsp:txXfrm>
        <a:off x="66502" y="1316983"/>
        <a:ext cx="1187528" cy="1891996"/>
      </dsp:txXfrm>
    </dsp:sp>
    <dsp:sp modelId="{1517F4A0-BFAD-4341-B508-33EE820FE9B3}">
      <dsp:nvSpPr>
        <dsp:cNvPr id="0" name=""/>
        <dsp:cNvSpPr/>
      </dsp:nvSpPr>
      <dsp:spPr>
        <a:xfrm>
          <a:off x="1384073" y="1252741"/>
          <a:ext cx="1316012" cy="2020480"/>
        </a:xfrm>
        <a:prstGeom prst="roundRect">
          <a:avLst/>
        </a:prstGeom>
        <a:solidFill>
          <a:schemeClr val="accent1">
            <a:shade val="50000"/>
            <a:hueOff val="120479"/>
            <a:satOff val="-2520"/>
            <a:lumOff val="14021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i="0" kern="1200" dirty="0" smtClean="0"/>
            <a:t>Реалистичность </a:t>
          </a:r>
          <a:r>
            <a:rPr lang="ru-RU" sz="1100" i="1" kern="1200" dirty="0" smtClean="0"/>
            <a:t>— </a:t>
          </a:r>
          <a:r>
            <a:rPr lang="ru-RU" sz="1400" kern="1200" dirty="0" smtClean="0"/>
            <a:t>адекватная и неадекватная (завышенная/заниженная) </a:t>
          </a:r>
          <a:endParaRPr lang="ru-RU" sz="1400" kern="1200" dirty="0"/>
        </a:p>
      </dsp:txBody>
      <dsp:txXfrm>
        <a:off x="1448315" y="1316983"/>
        <a:ext cx="1187528" cy="1891996"/>
      </dsp:txXfrm>
    </dsp:sp>
    <dsp:sp modelId="{C4F4FBCD-0E1F-439A-A0F5-49CB81C658EF}">
      <dsp:nvSpPr>
        <dsp:cNvPr id="0" name=""/>
        <dsp:cNvSpPr/>
      </dsp:nvSpPr>
      <dsp:spPr>
        <a:xfrm>
          <a:off x="2765886" y="1401020"/>
          <a:ext cx="1316012" cy="1723921"/>
        </a:xfrm>
        <a:prstGeom prst="roundRect">
          <a:avLst/>
        </a:prstGeom>
        <a:solidFill>
          <a:schemeClr val="accent1">
            <a:shade val="50000"/>
            <a:hueOff val="240958"/>
            <a:satOff val="-5040"/>
            <a:lumOff val="28042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i="1" kern="1200" dirty="0" smtClean="0">
              <a:solidFill>
                <a:schemeClr val="tx1">
                  <a:lumMod val="95000"/>
                  <a:lumOff val="5000"/>
                </a:schemeClr>
              </a:solidFill>
            </a:rPr>
            <a:t>Строение </a:t>
          </a:r>
          <a:r>
            <a:rPr lang="ru-RU" sz="1600" i="1" kern="1200" dirty="0" smtClean="0">
              <a:solidFill>
                <a:schemeClr val="tx1">
                  <a:lumMod val="95000"/>
                  <a:lumOff val="5000"/>
                </a:schemeClr>
              </a:solidFill>
            </a:rPr>
            <a:t> </a:t>
          </a:r>
          <a:r>
            <a:rPr lang="ru-RU" sz="1600" kern="1200" dirty="0" smtClean="0">
              <a:solidFill>
                <a:schemeClr val="tx1">
                  <a:lumMod val="95000"/>
                  <a:lumOff val="5000"/>
                </a:schemeClr>
              </a:solidFill>
            </a:rPr>
            <a:t>конфликтная/  бесконфликтная</a:t>
          </a:r>
          <a:r>
            <a:rPr lang="ru-RU" sz="1100" kern="1200" dirty="0" smtClean="0">
              <a:solidFill>
                <a:schemeClr val="tx1">
                  <a:lumMod val="95000"/>
                  <a:lumOff val="5000"/>
                </a:schemeClr>
              </a:solidFill>
            </a:rPr>
            <a:t> </a:t>
          </a:r>
          <a:endParaRPr lang="ru-RU" sz="1100" kern="1200" dirty="0">
            <a:solidFill>
              <a:schemeClr val="tx1">
                <a:lumMod val="95000"/>
                <a:lumOff val="5000"/>
              </a:schemeClr>
            </a:solidFill>
          </a:endParaRPr>
        </a:p>
      </dsp:txBody>
      <dsp:txXfrm>
        <a:off x="2830128" y="1465262"/>
        <a:ext cx="1187528" cy="1595437"/>
      </dsp:txXfrm>
    </dsp:sp>
    <dsp:sp modelId="{FC626277-AF05-4226-B707-6D77C4805589}">
      <dsp:nvSpPr>
        <dsp:cNvPr id="0" name=""/>
        <dsp:cNvSpPr/>
      </dsp:nvSpPr>
      <dsp:spPr>
        <a:xfrm>
          <a:off x="4147700" y="1108725"/>
          <a:ext cx="1316012" cy="2308512"/>
        </a:xfrm>
        <a:prstGeom prst="roundRect">
          <a:avLst/>
        </a:prstGeom>
        <a:solidFill>
          <a:schemeClr val="accent1">
            <a:lumMod val="40000"/>
            <a:lumOff val="60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i="1" kern="1200" dirty="0" smtClean="0">
              <a:solidFill>
                <a:schemeClr val="tx1">
                  <a:lumMod val="95000"/>
                  <a:lumOff val="5000"/>
                </a:schemeClr>
              </a:solidFill>
            </a:rPr>
            <a:t>Временная отнесенность </a:t>
          </a:r>
          <a:r>
            <a:rPr lang="ru-RU" sz="1400" i="1" kern="1200" dirty="0" smtClean="0">
              <a:solidFill>
                <a:schemeClr val="tx1">
                  <a:lumMod val="95000"/>
                  <a:lumOff val="5000"/>
                </a:schemeClr>
              </a:solidFill>
            </a:rPr>
            <a:t>— </a:t>
          </a:r>
          <a:r>
            <a:rPr lang="ru-RU" sz="1400" kern="1200" dirty="0" smtClean="0">
              <a:solidFill>
                <a:schemeClr val="tx1">
                  <a:lumMod val="95000"/>
                  <a:lumOff val="5000"/>
                </a:schemeClr>
              </a:solidFill>
            </a:rPr>
            <a:t>прогностическая, актуальная, ретроспективная </a:t>
          </a:r>
          <a:endParaRPr lang="ru-RU" sz="1400" kern="1200" dirty="0">
            <a:solidFill>
              <a:schemeClr val="tx1">
                <a:lumMod val="95000"/>
                <a:lumOff val="5000"/>
              </a:schemeClr>
            </a:solidFill>
          </a:endParaRPr>
        </a:p>
      </dsp:txBody>
      <dsp:txXfrm>
        <a:off x="4211942" y="1172967"/>
        <a:ext cx="1187528" cy="2180028"/>
      </dsp:txXfrm>
    </dsp:sp>
    <dsp:sp modelId="{42289DA3-DBCC-4BD0-908B-6721428099A9}">
      <dsp:nvSpPr>
        <dsp:cNvPr id="0" name=""/>
        <dsp:cNvSpPr/>
      </dsp:nvSpPr>
      <dsp:spPr>
        <a:xfrm>
          <a:off x="5529513" y="1357788"/>
          <a:ext cx="1316012" cy="1810385"/>
        </a:xfrm>
        <a:prstGeom prst="roundRect">
          <a:avLst/>
        </a:prstGeom>
        <a:solidFill>
          <a:schemeClr val="accent1">
            <a:shade val="50000"/>
            <a:hueOff val="240958"/>
            <a:satOff val="-5040"/>
            <a:lumOff val="28042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i="1" kern="1200" dirty="0" smtClean="0">
              <a:solidFill>
                <a:schemeClr val="tx1">
                  <a:lumMod val="95000"/>
                  <a:lumOff val="5000"/>
                </a:schemeClr>
              </a:solidFill>
            </a:rPr>
            <a:t>Устойчивость </a:t>
          </a:r>
        </a:p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0" kern="1200" dirty="0" smtClean="0">
              <a:solidFill>
                <a:schemeClr val="tx1">
                  <a:lumMod val="95000"/>
                  <a:lumOff val="5000"/>
                </a:schemeClr>
              </a:solidFill>
            </a:rPr>
            <a:t>ригидная,  гибкая, неустойчивая</a:t>
          </a:r>
          <a:endParaRPr lang="ru-RU" sz="1600" b="0" kern="1200" dirty="0">
            <a:solidFill>
              <a:schemeClr val="tx1">
                <a:lumMod val="95000"/>
                <a:lumOff val="5000"/>
              </a:schemeClr>
            </a:solidFill>
          </a:endParaRPr>
        </a:p>
      </dsp:txBody>
      <dsp:txXfrm>
        <a:off x="5593755" y="1422030"/>
        <a:ext cx="1187528" cy="1681901"/>
      </dsp:txXfrm>
    </dsp:sp>
    <dsp:sp modelId="{178E7E60-2B07-47D4-9C90-FC71F6376773}">
      <dsp:nvSpPr>
        <dsp:cNvPr id="0" name=""/>
        <dsp:cNvSpPr/>
      </dsp:nvSpPr>
      <dsp:spPr>
        <a:xfrm>
          <a:off x="6913587" y="1396748"/>
          <a:ext cx="1316012" cy="1732466"/>
        </a:xfrm>
        <a:prstGeom prst="roundRect">
          <a:avLst/>
        </a:prstGeom>
        <a:solidFill>
          <a:srgbClr val="FFCCCC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b="1" kern="1200" dirty="0" smtClean="0">
              <a:solidFill>
                <a:schemeClr val="tx1">
                  <a:lumMod val="95000"/>
                  <a:lumOff val="5000"/>
                </a:schemeClr>
              </a:solidFill>
            </a:rPr>
            <a:t>Самооценка =  Успех/ УП</a:t>
          </a:r>
          <a:r>
            <a:rPr lang="ru-RU" sz="1500" kern="1200" dirty="0" smtClean="0">
              <a:solidFill>
                <a:schemeClr val="tx1">
                  <a:lumMod val="95000"/>
                  <a:lumOff val="5000"/>
                </a:schemeClr>
              </a:solidFill>
            </a:rPr>
            <a:t> (</a:t>
          </a:r>
          <a:r>
            <a:rPr lang="ru-RU" sz="1500" b="0" kern="1200" dirty="0" smtClean="0">
              <a:solidFill>
                <a:schemeClr val="tx1">
                  <a:lumMod val="95000"/>
                  <a:lumOff val="5000"/>
                </a:schemeClr>
              </a:solidFill>
            </a:rPr>
            <a:t>успех= С х УП)</a:t>
          </a:r>
          <a:endParaRPr lang="ru-RU" sz="1500" b="0" kern="1200" dirty="0">
            <a:solidFill>
              <a:schemeClr val="tx1">
                <a:lumMod val="95000"/>
                <a:lumOff val="5000"/>
              </a:schemeClr>
            </a:solidFill>
          </a:endParaRPr>
        </a:p>
      </dsp:txBody>
      <dsp:txXfrm>
        <a:off x="6977829" y="1460990"/>
        <a:ext cx="1187528" cy="1603982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91ECD13-CAC0-4EBA-BA20-9F9D76689024}">
      <dsp:nvSpPr>
        <dsp:cNvPr id="0" name=""/>
        <dsp:cNvSpPr/>
      </dsp:nvSpPr>
      <dsp:spPr>
        <a:xfrm>
          <a:off x="0" y="1357788"/>
          <a:ext cx="8229599" cy="1810385"/>
        </a:xfrm>
        <a:prstGeom prst="notchedRightArrow">
          <a:avLst/>
        </a:prstGeom>
        <a:solidFill>
          <a:srgbClr val="92D050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00D35A8-BC2D-44AE-8D6C-B4E0D54D17F6}">
      <dsp:nvSpPr>
        <dsp:cNvPr id="0" name=""/>
        <dsp:cNvSpPr/>
      </dsp:nvSpPr>
      <dsp:spPr>
        <a:xfrm>
          <a:off x="90" y="0"/>
          <a:ext cx="3612906" cy="181038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0" tIns="177800" rIns="177800" bIns="177800" numCol="1" spcCol="1270" anchor="b" anchorCtr="0">
          <a:noAutofit/>
        </a:bodyPr>
        <a:lstStyle/>
        <a:p>
          <a:pPr lvl="0" algn="ctr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500" b="1" kern="1200" dirty="0" smtClean="0">
              <a:solidFill>
                <a:schemeClr val="accent1">
                  <a:lumMod val="75000"/>
                </a:schemeClr>
              </a:solidFill>
            </a:rPr>
            <a:t>Моторная проба </a:t>
          </a:r>
          <a:r>
            <a:rPr lang="ru-RU" sz="2500" b="1" kern="1200" dirty="0" err="1" smtClean="0">
              <a:solidFill>
                <a:schemeClr val="accent1">
                  <a:lumMod val="75000"/>
                </a:schemeClr>
              </a:solidFill>
            </a:rPr>
            <a:t>Шварцландера</a:t>
          </a:r>
          <a:r>
            <a:rPr lang="ru-RU" sz="2500" b="1" kern="1200" dirty="0" smtClean="0">
              <a:solidFill>
                <a:schemeClr val="accent1">
                  <a:lumMod val="75000"/>
                </a:schemeClr>
              </a:solidFill>
            </a:rPr>
            <a:t> (</a:t>
          </a:r>
          <a:r>
            <a:rPr lang="ru-RU" sz="2500" b="1" i="1" kern="1200" dirty="0" smtClean="0">
              <a:solidFill>
                <a:schemeClr val="accent1">
                  <a:lumMod val="75000"/>
                </a:schemeClr>
              </a:solidFill>
            </a:rPr>
            <a:t>лабораторная работа №6)</a:t>
          </a:r>
          <a:endParaRPr lang="ru-RU" sz="2500" b="1" kern="1200" dirty="0">
            <a:solidFill>
              <a:schemeClr val="accent1">
                <a:lumMod val="75000"/>
              </a:schemeClr>
            </a:solidFill>
          </a:endParaRPr>
        </a:p>
      </dsp:txBody>
      <dsp:txXfrm>
        <a:off x="90" y="0"/>
        <a:ext cx="3612906" cy="1810385"/>
      </dsp:txXfrm>
    </dsp:sp>
    <dsp:sp modelId="{76C5C012-E09D-418F-865D-E17A443AC44F}">
      <dsp:nvSpPr>
        <dsp:cNvPr id="0" name=""/>
        <dsp:cNvSpPr/>
      </dsp:nvSpPr>
      <dsp:spPr>
        <a:xfrm>
          <a:off x="1580245" y="2036683"/>
          <a:ext cx="452596" cy="452596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53E0547-2DC2-461F-BB77-FC59ACD37794}">
      <dsp:nvSpPr>
        <dsp:cNvPr id="0" name=""/>
        <dsp:cNvSpPr/>
      </dsp:nvSpPr>
      <dsp:spPr>
        <a:xfrm>
          <a:off x="3793642" y="2715577"/>
          <a:ext cx="3612906" cy="181038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0" tIns="177800" rIns="177800" bIns="177800" numCol="1" spcCol="1270" anchor="t" anchorCtr="0">
          <a:noAutofit/>
        </a:bodyPr>
        <a:lstStyle/>
        <a:p>
          <a:pPr lvl="0" algn="ctr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500" b="1" kern="1200" dirty="0" smtClean="0">
              <a:solidFill>
                <a:schemeClr val="accent1">
                  <a:lumMod val="75000"/>
                </a:schemeClr>
              </a:solidFill>
            </a:rPr>
            <a:t>Личностный дифференциал (</a:t>
          </a:r>
          <a:r>
            <a:rPr lang="ru-RU" sz="2500" b="1" i="1" kern="1200" dirty="0" smtClean="0">
              <a:solidFill>
                <a:schemeClr val="accent1">
                  <a:lumMod val="75000"/>
                </a:schemeClr>
              </a:solidFill>
            </a:rPr>
            <a:t>лабораторная работа №7</a:t>
          </a:r>
          <a:r>
            <a:rPr lang="ru-RU" sz="2500" b="1" kern="1200" dirty="0" smtClean="0">
              <a:solidFill>
                <a:schemeClr val="accent1">
                  <a:lumMod val="75000"/>
                </a:schemeClr>
              </a:solidFill>
            </a:rPr>
            <a:t>)</a:t>
          </a:r>
          <a:endParaRPr lang="ru-RU" sz="2500" b="1" kern="1200" dirty="0">
            <a:solidFill>
              <a:schemeClr val="accent1">
                <a:lumMod val="75000"/>
              </a:schemeClr>
            </a:solidFill>
          </a:endParaRPr>
        </a:p>
      </dsp:txBody>
      <dsp:txXfrm>
        <a:off x="3793642" y="2715577"/>
        <a:ext cx="3612906" cy="1810385"/>
      </dsp:txXfrm>
    </dsp:sp>
    <dsp:sp modelId="{201F35C5-EF5B-4A35-98C0-9CD1E5A476D6}">
      <dsp:nvSpPr>
        <dsp:cNvPr id="0" name=""/>
        <dsp:cNvSpPr/>
      </dsp:nvSpPr>
      <dsp:spPr>
        <a:xfrm>
          <a:off x="5373797" y="2036683"/>
          <a:ext cx="452596" cy="452596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9F97D3D-BF5C-4420-8BE6-2F270998A304}">
      <dsp:nvSpPr>
        <dsp:cNvPr id="0" name=""/>
        <dsp:cNvSpPr/>
      </dsp:nvSpPr>
      <dsp:spPr>
        <a:xfrm>
          <a:off x="1474737" y="3088"/>
          <a:ext cx="5280124" cy="2112049"/>
        </a:xfrm>
        <a:prstGeom prst="chevron">
          <a:avLst/>
        </a:prstGeom>
        <a:solidFill>
          <a:schemeClr val="accent3">
            <a:shade val="8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4290" tIns="17145" rIns="0" bIns="17145" numCol="1" spcCol="1270" anchor="ctr" anchorCtr="0">
          <a:noAutofit/>
        </a:bodyPr>
        <a:lstStyle/>
        <a:p>
          <a:pPr lvl="0" algn="ctr" defTabSz="12001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7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№ 8.  Методика «Шкала дифференциальных эмоций» (К. </a:t>
          </a:r>
          <a:r>
            <a:rPr lang="ru-RU" sz="2700" b="1" kern="12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Изард</a:t>
          </a:r>
          <a:r>
            <a:rPr lang="ru-RU" sz="27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) </a:t>
          </a:r>
          <a:endParaRPr lang="ru-RU" sz="27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2530762" y="3088"/>
        <a:ext cx="3168075" cy="2112049"/>
      </dsp:txXfrm>
    </dsp:sp>
    <dsp:sp modelId="{689E7D08-13A1-467A-AF99-0D8DE34FE1CA}">
      <dsp:nvSpPr>
        <dsp:cNvPr id="0" name=""/>
        <dsp:cNvSpPr/>
      </dsp:nvSpPr>
      <dsp:spPr>
        <a:xfrm>
          <a:off x="1474737" y="2410824"/>
          <a:ext cx="5280124" cy="2112049"/>
        </a:xfrm>
        <a:prstGeom prst="chevron">
          <a:avLst/>
        </a:prstGeom>
        <a:solidFill>
          <a:schemeClr val="accent3">
            <a:shade val="80000"/>
            <a:hueOff val="218909"/>
            <a:satOff val="-1431"/>
            <a:lumOff val="24554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4290" tIns="17145" rIns="0" bIns="17145" numCol="1" spcCol="1270" anchor="ctr" anchorCtr="0">
          <a:noAutofit/>
        </a:bodyPr>
        <a:lstStyle/>
        <a:p>
          <a:pPr lvl="0" algn="ctr" defTabSz="12001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700" b="1" kern="1200" dirty="0" smtClean="0">
              <a:solidFill>
                <a:schemeClr val="accent3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№ 9.  Методика «Уровень эмоционального выгорания» (В.В. Бойко) </a:t>
          </a:r>
          <a:endParaRPr lang="ru-RU" sz="2700" b="1" kern="1200" dirty="0">
            <a:solidFill>
              <a:schemeClr val="accent3">
                <a:lumMod val="50000"/>
              </a:schemeClr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2530762" y="2410824"/>
        <a:ext cx="3168075" cy="2112049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07C9F23-CBF3-4696-9F1F-3600FA308A54}">
      <dsp:nvSpPr>
        <dsp:cNvPr id="0" name=""/>
        <dsp:cNvSpPr/>
      </dsp:nvSpPr>
      <dsp:spPr>
        <a:xfrm>
          <a:off x="617219" y="0"/>
          <a:ext cx="6995160" cy="4525963"/>
        </a:xfrm>
        <a:prstGeom prst="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338D376-D412-47BC-B347-B2C82057F64A}">
      <dsp:nvSpPr>
        <dsp:cNvPr id="0" name=""/>
        <dsp:cNvSpPr/>
      </dsp:nvSpPr>
      <dsp:spPr>
        <a:xfrm>
          <a:off x="4118" y="244628"/>
          <a:ext cx="1981051" cy="4036706"/>
        </a:xfrm>
        <a:prstGeom prst="roundRect">
          <a:avLst/>
        </a:prstGeom>
        <a:solidFill>
          <a:srgbClr val="F4708F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>
              <a:solidFill>
                <a:schemeClr val="tx1"/>
              </a:solidFill>
            </a:rPr>
            <a:t>СЭВ</a:t>
          </a:r>
          <a:r>
            <a:rPr lang="ru-RU" sz="1400" kern="1200" dirty="0" smtClean="0">
              <a:solidFill>
                <a:schemeClr val="tx1"/>
              </a:solidFill>
            </a:rPr>
            <a:t> - выработанный личностью </a:t>
          </a:r>
          <a:r>
            <a:rPr lang="ru-RU" sz="1400" b="1" kern="1200" dirty="0" smtClean="0">
              <a:solidFill>
                <a:schemeClr val="tx1"/>
              </a:solidFill>
            </a:rPr>
            <a:t>механизм психологической защиты </a:t>
          </a:r>
          <a:r>
            <a:rPr lang="ru-RU" sz="1400" kern="1200" dirty="0" smtClean="0">
              <a:solidFill>
                <a:schemeClr val="tx1"/>
              </a:solidFill>
            </a:rPr>
            <a:t>в форме полного или частичного исключения эмоций в ответ на психотравмирующие воздействия (В.В. Бойко).</a:t>
          </a:r>
        </a:p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solidFill>
                <a:schemeClr val="tx1"/>
              </a:solidFill>
            </a:rPr>
            <a:t> Позволяет человеку </a:t>
          </a:r>
          <a:r>
            <a:rPr lang="ru-RU" sz="1400" b="1" kern="1200" dirty="0" smtClean="0">
              <a:solidFill>
                <a:schemeClr val="tx1"/>
              </a:solidFill>
            </a:rPr>
            <a:t>экономить</a:t>
          </a:r>
          <a:r>
            <a:rPr lang="ru-RU" sz="1400" kern="1200" dirty="0" smtClean="0">
              <a:solidFill>
                <a:schemeClr val="tx1"/>
              </a:solidFill>
            </a:rPr>
            <a:t> энергетические ресурсы.</a:t>
          </a:r>
          <a:endParaRPr lang="ru-RU" sz="1400" kern="1200" dirty="0">
            <a:solidFill>
              <a:schemeClr val="tx1"/>
            </a:solidFill>
          </a:endParaRPr>
        </a:p>
      </dsp:txBody>
      <dsp:txXfrm>
        <a:off x="100825" y="341335"/>
        <a:ext cx="1787637" cy="3843292"/>
      </dsp:txXfrm>
    </dsp:sp>
    <dsp:sp modelId="{B83C6AEE-510B-45CF-859B-27D28E2318B2}">
      <dsp:nvSpPr>
        <dsp:cNvPr id="0" name=""/>
        <dsp:cNvSpPr/>
      </dsp:nvSpPr>
      <dsp:spPr>
        <a:xfrm>
          <a:off x="2084222" y="1357788"/>
          <a:ext cx="1981051" cy="1810385"/>
        </a:xfrm>
        <a:prstGeom prst="roundRect">
          <a:avLst/>
        </a:prstGeom>
        <a:solidFill>
          <a:schemeClr val="tx2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>
              <a:solidFill>
                <a:schemeClr val="tx1"/>
              </a:solidFill>
            </a:rPr>
            <a:t>Стереотип эмоционального поведения, чаще - профессионального; </a:t>
          </a:r>
          <a:endParaRPr lang="ru-RU" sz="1400" b="1" kern="1200" dirty="0">
            <a:solidFill>
              <a:schemeClr val="tx1"/>
            </a:solidFill>
          </a:endParaRPr>
        </a:p>
      </dsp:txBody>
      <dsp:txXfrm>
        <a:off x="2172598" y="1446164"/>
        <a:ext cx="1804299" cy="1633633"/>
      </dsp:txXfrm>
    </dsp:sp>
    <dsp:sp modelId="{F611FB56-86EC-49D2-A8A9-05CE672EC4D5}">
      <dsp:nvSpPr>
        <dsp:cNvPr id="0" name=""/>
        <dsp:cNvSpPr/>
      </dsp:nvSpPr>
      <dsp:spPr>
        <a:xfrm>
          <a:off x="4164326" y="1112988"/>
          <a:ext cx="1981051" cy="229998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>
              <a:solidFill>
                <a:schemeClr val="tx1"/>
              </a:solidFill>
            </a:rPr>
            <a:t>Профессиональная деформация</a:t>
          </a:r>
          <a:r>
            <a:rPr lang="ru-RU" sz="1600" kern="1200" dirty="0" smtClean="0">
              <a:solidFill>
                <a:schemeClr val="tx1"/>
              </a:solidFill>
            </a:rPr>
            <a:t>  </a:t>
          </a:r>
          <a:r>
            <a:rPr lang="ru-RU" sz="1600" b="1" kern="1200" dirty="0" smtClean="0">
              <a:solidFill>
                <a:schemeClr val="tx1"/>
              </a:solidFill>
            </a:rPr>
            <a:t>личности</a:t>
          </a:r>
        </a:p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solidFill>
                <a:schemeClr val="tx1"/>
              </a:solidFill>
            </a:rPr>
            <a:t>в </a:t>
          </a:r>
          <a:r>
            <a:rPr lang="ru-RU" sz="1600" kern="1200" dirty="0" err="1" smtClean="0">
              <a:solidFill>
                <a:schemeClr val="tx1"/>
              </a:solidFill>
            </a:rPr>
            <a:t>социономических</a:t>
          </a:r>
          <a:r>
            <a:rPr lang="ru-RU" sz="1600" kern="1200" dirty="0" smtClean="0">
              <a:solidFill>
                <a:schemeClr val="tx1"/>
              </a:solidFill>
            </a:rPr>
            <a:t> профессиях </a:t>
          </a:r>
          <a:endParaRPr lang="ru-RU" sz="1600" kern="1200" dirty="0">
            <a:solidFill>
              <a:schemeClr val="tx1"/>
            </a:solidFill>
          </a:endParaRPr>
        </a:p>
      </dsp:txBody>
      <dsp:txXfrm>
        <a:off x="4261033" y="1209695"/>
        <a:ext cx="1787637" cy="2106571"/>
      </dsp:txXfrm>
    </dsp:sp>
    <dsp:sp modelId="{D1966716-6DF7-4677-8508-6F64E1915E14}">
      <dsp:nvSpPr>
        <dsp:cNvPr id="0" name=""/>
        <dsp:cNvSpPr/>
      </dsp:nvSpPr>
      <dsp:spPr>
        <a:xfrm>
          <a:off x="6244430" y="604668"/>
          <a:ext cx="1981051" cy="3316625"/>
        </a:xfrm>
        <a:prstGeom prst="roundRect">
          <a:avLst/>
        </a:prstGeom>
        <a:solidFill>
          <a:srgbClr val="FAB0C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i="1" kern="1200" dirty="0" smtClean="0">
              <a:solidFill>
                <a:schemeClr val="tx1"/>
              </a:solidFill>
            </a:rPr>
            <a:t>Отрицательно сказывается на исполнении профессиональной деятельности и отношениях с людьми (межличностные и официальные).</a:t>
          </a:r>
          <a:endParaRPr lang="ru-RU" sz="1400" kern="1200" dirty="0">
            <a:solidFill>
              <a:schemeClr val="tx1"/>
            </a:solidFill>
          </a:endParaRPr>
        </a:p>
      </dsp:txBody>
      <dsp:txXfrm>
        <a:off x="6341137" y="701375"/>
        <a:ext cx="1787637" cy="312321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Process3">
  <dgm:title val=""/>
  <dgm:desc val=""/>
  <dgm:catLst>
    <dgm:cat type="process" pri="11000"/>
    <dgm:cat type="convert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51" srcId="1" destId="11" srcOrd="0" destOrd="0"/>
        <dgm:cxn modelId="61" srcId="2" destId="21" srcOrd="0" destOrd="0"/>
        <dgm:cxn modelId="71" srcId="3" destId="31" srcOrd="0" destOrd="0"/>
        <dgm:cxn modelId="81" srcId="4" destId="41" srcOrd="0" destOrd="0"/>
      </dgm:cxnLst>
      <dgm:bg/>
      <dgm:whole/>
    </dgm:dataModel>
  </dgm:clrData>
  <dgm:layoutNode name="Name0">
    <dgm:varLst>
      <dgm:chPref val="3"/>
      <dgm:dir/>
      <dgm:animLvl val="lvl"/>
      <dgm:resizeHandles/>
    </dgm:varLst>
    <dgm:choose name="Name1">
      <dgm:if name="Name2" func="var" arg="dir" op="equ" val="norm">
        <dgm:alg type="lin">
          <dgm:param type="linDir" val="fromT"/>
          <dgm:param type="vertAlign" val="mid"/>
          <dgm:param type="nodeHorzAlign" val="l"/>
          <dgm:param type="nodeVertAlign" val="t"/>
          <dgm:param type="fallback" val="2D"/>
        </dgm:alg>
      </dgm:if>
      <dgm:else name="Name3">
        <dgm:alg type="lin">
          <dgm:param type="linDir" val="fromT"/>
          <dgm:param type="vertAlign" val="mid"/>
          <dgm:param type="nodeHorzAlign" val="r"/>
          <dgm:param type="nodeVertAlign" val="t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bigChev" refType="w"/>
      <dgm:constr type="h" for="des" forName="bigChev" refType="w" refFor="des" refForName="bigChev" op="equ" fact="0.4"/>
      <dgm:constr type="w" for="des" forName="node" refType="w" refFor="des" refForName="bigChev" fact="0.83"/>
      <dgm:constr type="h" for="des" forName="node" refType="w" refFor="des" refForName="node" op="equ" fact="0.4"/>
      <dgm:constr type="w" for="des" forName="parTrans" refType="w" refFor="des" refForName="bigChev" op="equ" fact="-0.13"/>
      <dgm:constr type="w" for="des" forName="sibTrans" refType="w" refFor="des" refForName="node" op="equ" fact="-0.14"/>
      <dgm:constr type="h" for="ch" forName="vSp" refType="h" refFor="des" refForName="bigChev" op="equ" fact="0.14"/>
      <dgm:constr type="primFontSz" for="des" forName="node" op="equ"/>
      <dgm:constr type="primFontSz" for="des" forName="bigChev" op="equ"/>
    </dgm:constrLst>
    <dgm:ruleLst/>
    <dgm:forEach name="Name4" axis="ch" ptType="node">
      <dgm:layoutNode name="horFlow">
        <dgm:choose name="Name5">
          <dgm:if name="Name6" func="var" arg="dir" op="equ" val="norm">
            <dgm:alg type="lin">
              <dgm:param type="linDir" val="fromL"/>
              <dgm:param type="nodeHorzAlign" val="l"/>
              <dgm:param type="nodeVertAlign" val="mid"/>
              <dgm:param type="fallback" val="2D"/>
            </dgm:alg>
          </dgm:if>
          <dgm:else name="Name7">
            <dgm:alg type="lin">
              <dgm:param type="linDir" val="fromR"/>
              <dgm:param type="nodeHorzAlign" val="r"/>
              <dgm:param type="nodeVertAlign" val="mid"/>
              <dgm:param type="fallback" val="2D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bigChev" styleLbl="node1">
          <dgm:alg type="tx"/>
          <dgm:choose name="Name8">
            <dgm:if name="Name9" func="var" arg="dir" op="equ" val="norm">
              <dgm:shape xmlns:r="http://schemas.openxmlformats.org/officeDocument/2006/relationships" type="chevron" r:blip="">
                <dgm:adjLst/>
              </dgm:shape>
              <dgm:presOf axis="self"/>
              <dgm:constrLst>
                <dgm:constr type="primFontSz" val="65"/>
                <dgm:constr type="rMarg"/>
                <dgm:constr type="lMarg" refType="primFontSz" fact="0.1"/>
                <dgm:constr type="tMarg" refType="primFontSz" fact="0.05"/>
                <dgm:constr type="bMarg" refType="primFontSz" fact="0.05"/>
              </dgm:constrLst>
            </dgm:if>
            <dgm:else name="Name10">
              <dgm:shape xmlns:r="http://schemas.openxmlformats.org/officeDocument/2006/relationships" rot="180" type="chevron" r:blip="">
                <dgm:adjLst/>
              </dgm:shape>
              <dgm:presOf axis="self"/>
              <dgm:constrLst>
                <dgm:constr type="primFontSz" val="65"/>
                <dgm:constr type="lMarg"/>
                <dgm:constr type="rMarg" refType="primFontSz" fact="0.1"/>
                <dgm:constr type="tMarg" refType="primFontSz" fact="0.05"/>
                <dgm:constr type="bMarg" refType="primFontSz" fact="0.05"/>
              </dgm:constrLst>
            </dgm:else>
          </dgm:choose>
          <dgm:ruleLst>
            <dgm:rule type="primFontSz" val="5" fact="NaN" max="NaN"/>
          </dgm:ruleLst>
        </dgm:layoutNode>
        <dgm:forEach name="parTransForEach" axis="ch" ptType="parTrans" cnt="1">
          <dgm:layoutNode name="par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  <dgm:forEach name="Name11" axis="ch" ptType="node">
          <dgm:layoutNode name="node" styleLbl="alignAccFollowNode1">
            <dgm:varLst>
              <dgm:bulletEnabled val="1"/>
            </dgm:varLst>
            <dgm:alg type="tx"/>
            <dgm:choose name="Name12">
              <dgm:if name="Name13" func="var" arg="dir" op="equ" val="norm">
                <dgm:shape xmlns:r="http://schemas.openxmlformats.org/officeDocument/2006/relationships" type="chevron" r:blip="">
                  <dgm:adjLst/>
                </dgm:shape>
                <dgm:presOf axis="desOrSelf" ptType="node"/>
                <dgm:constrLst>
                  <dgm:constr type="primFontSz" val="65"/>
                  <dgm:constr type="rMarg"/>
                  <dgm:constr type="lMarg" refType="primFontSz" fact="0.1"/>
                  <dgm:constr type="tMarg" refType="primFontSz" fact="0.05"/>
                  <dgm:constr type="bMarg" refType="primFontSz" fact="0.05"/>
                </dgm:constrLst>
              </dgm:if>
              <dgm:else name="Name14">
                <dgm:shape xmlns:r="http://schemas.openxmlformats.org/officeDocument/2006/relationships" rot="180" type="chevron" r:blip="">
                  <dgm:adjLst/>
                </dgm:shape>
                <dgm:presOf axis="desOrSelf" ptType="node"/>
                <dgm:constrLst>
                  <dgm:constr type="primFontSz" val="65"/>
                  <dgm:constr type="lMarg"/>
                  <dgm:constr type="rMarg" refType="primFontSz" fact="0.1"/>
                  <dgm:constr type="tMarg" refType="primFontSz" fact="0.05"/>
                  <dgm:constr type="bMarg" refType="primFontSz" fact="0.05"/>
                </dgm:constrLst>
              </dgm:else>
            </dgm:choose>
            <dgm:ruleLst>
              <dgm:rule type="primFontSz" val="5" fact="NaN" max="NaN"/>
            </dgm:ruleLst>
          </dgm:layoutNode>
          <dgm:forEach name="sibTransForEach" axis="followSib" ptType="sibTrans" cnt="1">
            <dgm:layoutNode name="sibTrans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layoutNode>
      <dgm:choose name="Name15">
        <dgm:if name="Name16" axis="self" ptType="node" func="revPos" op="gte" val="2">
          <dgm:layoutNode name="vSp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7"/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Process11">
  <dgm:title val=""/>
  <dgm:desc val=""/>
  <dgm:catLst>
    <dgm:cat type="process" pri="8000"/>
    <dgm:cat type="convert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onstrLst>
          <dgm:constr type="w" for="ch" forName="arrow" refType="w"/>
          <dgm:constr type="h" for="ch" forName="arrow" refType="h" fact="0.4"/>
          <dgm:constr type="ctrY" for="ch" forName="arrow" refType="h" fact="0.5"/>
          <dgm:constr type="l" for="ch" forName="arrow"/>
          <dgm:constr type="w" for="ch" forName="points" refType="w" fact="0.9"/>
          <dgm:constr type="h" for="ch" forName="points" refType="h"/>
          <dgm:constr type="t" for="ch" forName="points"/>
          <dgm:constr type="l" for="ch" forName="points"/>
        </dgm:constrLst>
      </dgm:if>
      <dgm:else name="Name3">
        <dgm:constrLst>
          <dgm:constr type="w" for="ch" forName="arrow" refType="w"/>
          <dgm:constr type="h" for="ch" forName="arrow" refType="h" fact="0.4"/>
          <dgm:constr type="ctrY" for="ch" forName="arrow" refType="h" fact="0.5"/>
          <dgm:constr type="r" for="ch" forName="arrow" refType="w"/>
          <dgm:constr type="w" for="ch" forName="points" refType="w" fact="0.9"/>
          <dgm:constr type="h" for="ch" forName="points" refType="h"/>
          <dgm:constr type="t" for="ch" forName="points"/>
          <dgm:constr type="r" for="ch" forName="points" refType="w"/>
        </dgm:constrLst>
      </dgm:else>
    </dgm:choose>
    <dgm:ruleLst/>
    <dgm:layoutNode name="arrow" styleLbl="bgShp">
      <dgm:alg type="sp"/>
      <dgm:choose name="Name4">
        <dgm:if name="Name5" func="var" arg="dir" op="equ" val="norm">
          <dgm:shape xmlns:r="http://schemas.openxmlformats.org/officeDocument/2006/relationships" type="notchedRightArrow" r:blip="">
            <dgm:adjLst/>
          </dgm:shape>
        </dgm:if>
        <dgm:else name="Name6">
          <dgm:shape xmlns:r="http://schemas.openxmlformats.org/officeDocument/2006/relationships" rot="180" type="notchedRightArrow" r:blip="">
            <dgm:adjLst/>
          </dgm:shape>
        </dgm:else>
      </dgm:choose>
      <dgm:presOf/>
      <dgm:constrLst/>
      <dgm:ruleLst/>
    </dgm:layoutNode>
    <dgm:layoutNode name="points">
      <dgm:choose name="Name7">
        <dgm:if name="Name8" func="var" arg="dir" op="equ" val="norm">
          <dgm:alg type="lin">
            <dgm:param type="linDir" val="fromL"/>
          </dgm:alg>
        </dgm:if>
        <dgm:else name="Name9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ositeA" refType="w"/>
        <dgm:constr type="h" for="ch" forName="compositeA" refType="h"/>
        <dgm:constr type="w" for="ch" forName="compositeB" refType="w" refFor="ch" refForName="compositeA" op="equ"/>
        <dgm:constr type="h" for="ch" forName="compositeB" refType="h" refFor="ch" refForName="compositeA" op="equ"/>
        <dgm:constr type="primFontSz" for="des" ptType="node" op="equ" val="65"/>
        <dgm:constr type="w" for="ch" forName="space" refType="w" refFor="ch" refForName="compositeA" op="equ" fact="0.05"/>
      </dgm:constrLst>
      <dgm:ruleLst/>
      <dgm:forEach name="Name10" axis="ch" ptType="node">
        <dgm:choose name="Name11">
          <dgm:if name="Name12" axis="self" ptType="node" func="posOdd" op="equ" val="1">
            <dgm:layoutNode name="compositeA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extA" refType="w"/>
                <dgm:constr type="h" for="ch" forName="textA" refType="h" fact="0.4"/>
                <dgm:constr type="t" for="ch" forName="textA"/>
                <dgm:constr type="l" for="ch" forName="textA"/>
                <dgm:constr type="h" for="ch" forName="circleA" refType="h" fact="0.1"/>
                <dgm:constr type="h" for="ch" forName="circleA" refType="w" op="lte"/>
                <dgm:constr type="w" for="ch" forName="circleA" refType="h" refFor="ch" refForName="circleA" op="equ"/>
                <dgm:constr type="ctrY" for="ch" forName="circleA" refType="h" fact="0.5"/>
                <dgm:constr type="ctrX" for="ch" forName="circleA" refType="w" refFor="ch" refForName="textA" fact="0.5"/>
                <dgm:constr type="w" for="ch" forName="spaceA" refType="w"/>
                <dgm:constr type="h" for="ch" forName="spaceA" refType="h" fact="0.4"/>
                <dgm:constr type="b" for="ch" forName="spaceA" refType="h"/>
                <dgm:constr type="l" for="ch" forName="spaceA"/>
              </dgm:constrLst>
              <dgm:ruleLst/>
              <dgm:layoutNode name="textA" styleLbl="revTx">
                <dgm:varLst>
                  <dgm:bulletEnabled val="1"/>
                </dgm:varLst>
                <dgm:alg type="tx">
                  <dgm:param type="txAnchorVert" val="b"/>
                  <dgm:param type="txAnchorVertCh" val="b"/>
                  <dgm:param type="txAnchorHorzCh" val="ctr"/>
                </dgm:alg>
                <dgm:shape xmlns:r="http://schemas.openxmlformats.org/officeDocument/2006/relationships" type="rect" r:blip="">
                  <dgm:adjLst/>
                </dgm:shape>
                <dgm:presOf axis="desOrSelf" ptType="node"/>
                <dgm:constrLst/>
                <dgm:ruleLst>
                  <dgm:rule type="primFontSz" val="5" fact="NaN" max="NaN"/>
                </dgm:ruleLst>
              </dgm:layoutNode>
              <dgm:layoutNode name="circleA">
                <dgm:alg type="sp"/>
                <dgm:shape xmlns:r="http://schemas.openxmlformats.org/officeDocument/2006/relationships" type="ellipse" r:blip="">
                  <dgm:adjLst/>
                </dgm:shape>
                <dgm:presOf/>
                <dgm:constrLst/>
                <dgm:ruleLst/>
              </dgm:layoutNode>
              <dgm:layoutNode name="spaceA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13">
            <dgm:layoutNode name="compositeB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extB" refType="w"/>
                <dgm:constr type="h" for="ch" forName="textB" refType="h" fact="0.4"/>
                <dgm:constr type="b" for="ch" forName="textB" refType="h"/>
                <dgm:constr type="l" for="ch" forName="textB"/>
                <dgm:constr type="h" for="ch" forName="circleB" refType="h" fact="0.1"/>
                <dgm:constr type="w" for="ch" forName="circleB" refType="h" refFor="ch" refForName="circleB" op="equ"/>
                <dgm:constr type="h" for="ch" forName="circleB" refType="w" op="lte"/>
                <dgm:constr type="ctrY" for="ch" forName="circleB" refType="h" fact="0.5"/>
                <dgm:constr type="ctrX" for="ch" forName="circleB" refType="w" refFor="ch" refForName="textB" fact="0.5"/>
                <dgm:constr type="w" for="ch" forName="spaceB" refType="w"/>
                <dgm:constr type="h" for="ch" forName="spaceB" refType="h" fact="0.4"/>
                <dgm:constr type="t" for="ch" forName="spaceB"/>
                <dgm:constr type="l" for="ch" forName="spaceB"/>
              </dgm:constrLst>
              <dgm:ruleLst/>
              <dgm:layoutNode name="textB" styleLbl="revTx">
                <dgm:varLst>
                  <dgm:bulletEnabled val="1"/>
                </dgm:varLst>
                <dgm:alg type="tx">
                  <dgm:param type="txAnchorVert" val="t"/>
                  <dgm:param type="txAnchorVertCh" val="t"/>
                  <dgm:param type="txAnchorHorzCh" val="ctr"/>
                </dgm:alg>
                <dgm:shape xmlns:r="http://schemas.openxmlformats.org/officeDocument/2006/relationships" type="rect" r:blip="">
                  <dgm:adjLst/>
                </dgm:shape>
                <dgm:presOf axis="desOrSelf" ptType="node"/>
                <dgm:constrLst/>
                <dgm:ruleLst>
                  <dgm:rule type="primFontSz" val="5" fact="NaN" max="NaN"/>
                </dgm:ruleLst>
              </dgm:layoutNode>
              <dgm:layoutNode name="circleB">
                <dgm:alg type="sp"/>
                <dgm:shape xmlns:r="http://schemas.openxmlformats.org/officeDocument/2006/relationships" type="ellipse" r:blip="">
                  <dgm:adjLst/>
                </dgm:shape>
                <dgm:presOf/>
                <dgm:constrLst/>
                <dgm:ruleLst/>
              </dgm:layoutNode>
              <dgm:layoutNode name="spaceB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else>
        </dgm:choose>
        <dgm:forEach name="Name14" axis="followSib" ptType="sibTrans" cnt="1">
          <dgm:layoutNode name="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lProcess3">
  <dgm:title val=""/>
  <dgm:desc val=""/>
  <dgm:catLst>
    <dgm:cat type="process" pri="11000"/>
    <dgm:cat type="convert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51" srcId="1" destId="11" srcOrd="0" destOrd="0"/>
        <dgm:cxn modelId="61" srcId="2" destId="21" srcOrd="0" destOrd="0"/>
        <dgm:cxn modelId="71" srcId="3" destId="31" srcOrd="0" destOrd="0"/>
        <dgm:cxn modelId="81" srcId="4" destId="41" srcOrd="0" destOrd="0"/>
      </dgm:cxnLst>
      <dgm:bg/>
      <dgm:whole/>
    </dgm:dataModel>
  </dgm:clrData>
  <dgm:layoutNode name="Name0">
    <dgm:varLst>
      <dgm:chPref val="3"/>
      <dgm:dir/>
      <dgm:animLvl val="lvl"/>
      <dgm:resizeHandles/>
    </dgm:varLst>
    <dgm:choose name="Name1">
      <dgm:if name="Name2" func="var" arg="dir" op="equ" val="norm">
        <dgm:alg type="lin">
          <dgm:param type="linDir" val="fromT"/>
          <dgm:param type="vertAlign" val="mid"/>
          <dgm:param type="nodeHorzAlign" val="l"/>
          <dgm:param type="nodeVertAlign" val="t"/>
          <dgm:param type="fallback" val="2D"/>
        </dgm:alg>
      </dgm:if>
      <dgm:else name="Name3">
        <dgm:alg type="lin">
          <dgm:param type="linDir" val="fromT"/>
          <dgm:param type="vertAlign" val="mid"/>
          <dgm:param type="nodeHorzAlign" val="r"/>
          <dgm:param type="nodeVertAlign" val="t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bigChev" refType="w"/>
      <dgm:constr type="h" for="des" forName="bigChev" refType="w" refFor="des" refForName="bigChev" op="equ" fact="0.4"/>
      <dgm:constr type="w" for="des" forName="node" refType="w" refFor="des" refForName="bigChev" fact="0.83"/>
      <dgm:constr type="h" for="des" forName="node" refType="w" refFor="des" refForName="node" op="equ" fact="0.4"/>
      <dgm:constr type="w" for="des" forName="parTrans" refType="w" refFor="des" refForName="bigChev" op="equ" fact="-0.13"/>
      <dgm:constr type="w" for="des" forName="sibTrans" refType="w" refFor="des" refForName="node" op="equ" fact="-0.14"/>
      <dgm:constr type="h" for="ch" forName="vSp" refType="h" refFor="des" refForName="bigChev" op="equ" fact="0.14"/>
      <dgm:constr type="primFontSz" for="des" forName="node" op="equ"/>
      <dgm:constr type="primFontSz" for="des" forName="bigChev" op="equ"/>
    </dgm:constrLst>
    <dgm:ruleLst/>
    <dgm:forEach name="Name4" axis="ch" ptType="node">
      <dgm:layoutNode name="horFlow">
        <dgm:choose name="Name5">
          <dgm:if name="Name6" func="var" arg="dir" op="equ" val="norm">
            <dgm:alg type="lin">
              <dgm:param type="linDir" val="fromL"/>
              <dgm:param type="nodeHorzAlign" val="l"/>
              <dgm:param type="nodeVertAlign" val="mid"/>
              <dgm:param type="fallback" val="2D"/>
            </dgm:alg>
          </dgm:if>
          <dgm:else name="Name7">
            <dgm:alg type="lin">
              <dgm:param type="linDir" val="fromR"/>
              <dgm:param type="nodeHorzAlign" val="r"/>
              <dgm:param type="nodeVertAlign" val="mid"/>
              <dgm:param type="fallback" val="2D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bigChev" styleLbl="node1">
          <dgm:alg type="tx"/>
          <dgm:choose name="Name8">
            <dgm:if name="Name9" func="var" arg="dir" op="equ" val="norm">
              <dgm:shape xmlns:r="http://schemas.openxmlformats.org/officeDocument/2006/relationships" type="chevron" r:blip="">
                <dgm:adjLst/>
              </dgm:shape>
              <dgm:presOf axis="self"/>
              <dgm:constrLst>
                <dgm:constr type="primFontSz" val="65"/>
                <dgm:constr type="rMarg"/>
                <dgm:constr type="lMarg" refType="primFontSz" fact="0.1"/>
                <dgm:constr type="tMarg" refType="primFontSz" fact="0.05"/>
                <dgm:constr type="bMarg" refType="primFontSz" fact="0.05"/>
              </dgm:constrLst>
            </dgm:if>
            <dgm:else name="Name10">
              <dgm:shape xmlns:r="http://schemas.openxmlformats.org/officeDocument/2006/relationships" rot="180" type="chevron" r:blip="">
                <dgm:adjLst/>
              </dgm:shape>
              <dgm:presOf axis="self"/>
              <dgm:constrLst>
                <dgm:constr type="primFontSz" val="65"/>
                <dgm:constr type="lMarg"/>
                <dgm:constr type="rMarg" refType="primFontSz" fact="0.1"/>
                <dgm:constr type="tMarg" refType="primFontSz" fact="0.05"/>
                <dgm:constr type="bMarg" refType="primFontSz" fact="0.05"/>
              </dgm:constrLst>
            </dgm:else>
          </dgm:choose>
          <dgm:ruleLst>
            <dgm:rule type="primFontSz" val="5" fact="NaN" max="NaN"/>
          </dgm:ruleLst>
        </dgm:layoutNode>
        <dgm:forEach name="parTransForEach" axis="ch" ptType="parTrans" cnt="1">
          <dgm:layoutNode name="par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  <dgm:forEach name="Name11" axis="ch" ptType="node">
          <dgm:layoutNode name="node" styleLbl="alignAccFollowNode1">
            <dgm:varLst>
              <dgm:bulletEnabled val="1"/>
            </dgm:varLst>
            <dgm:alg type="tx"/>
            <dgm:choose name="Name12">
              <dgm:if name="Name13" func="var" arg="dir" op="equ" val="norm">
                <dgm:shape xmlns:r="http://schemas.openxmlformats.org/officeDocument/2006/relationships" type="chevron" r:blip="">
                  <dgm:adjLst/>
                </dgm:shape>
                <dgm:presOf axis="desOrSelf" ptType="node"/>
                <dgm:constrLst>
                  <dgm:constr type="primFontSz" val="65"/>
                  <dgm:constr type="rMarg"/>
                  <dgm:constr type="lMarg" refType="primFontSz" fact="0.1"/>
                  <dgm:constr type="tMarg" refType="primFontSz" fact="0.05"/>
                  <dgm:constr type="bMarg" refType="primFontSz" fact="0.05"/>
                </dgm:constrLst>
              </dgm:if>
              <dgm:else name="Name14">
                <dgm:shape xmlns:r="http://schemas.openxmlformats.org/officeDocument/2006/relationships" rot="180" type="chevron" r:blip="">
                  <dgm:adjLst/>
                </dgm:shape>
                <dgm:presOf axis="desOrSelf" ptType="node"/>
                <dgm:constrLst>
                  <dgm:constr type="primFontSz" val="65"/>
                  <dgm:constr type="lMarg"/>
                  <dgm:constr type="rMarg" refType="primFontSz" fact="0.1"/>
                  <dgm:constr type="tMarg" refType="primFontSz" fact="0.05"/>
                  <dgm:constr type="bMarg" refType="primFontSz" fact="0.05"/>
                </dgm:constrLst>
              </dgm:else>
            </dgm:choose>
            <dgm:ruleLst>
              <dgm:rule type="primFontSz" val="5" fact="NaN" max="NaN"/>
            </dgm:ruleLst>
          </dgm:layoutNode>
          <dgm:forEach name="sibTransForEach" axis="followSib" ptType="sibTrans" cnt="1">
            <dgm:layoutNode name="sibTrans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layoutNode>
      <dgm:choose name="Name15">
        <dgm:if name="Name16" axis="self" ptType="node" func="revPos" op="gte" val="2">
          <dgm:layoutNode name="vSp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7"/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15.12.2017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15.12.2017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15.12.2017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15.12.2017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15.12.2017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15.12.2017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15.12.2017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15.12.2017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15.12.2017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15.12.2017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15.12.2017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15.12.2017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4.xml"/><Relationship Id="rId4" Type="http://schemas.openxmlformats.org/officeDocument/2006/relationships/chart" Target="../charts/char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836712"/>
            <a:ext cx="7772400" cy="3312368"/>
          </a:xfrm>
          <a:gradFill>
            <a:gsLst>
              <a:gs pos="8000">
                <a:srgbClr val="F76D8B"/>
              </a:gs>
              <a:gs pos="46000">
                <a:srgbClr val="FEE898"/>
              </a:gs>
              <a:gs pos="31000">
                <a:srgbClr val="FEE898"/>
              </a:gs>
              <a:gs pos="82000">
                <a:srgbClr val="F4708F"/>
              </a:gs>
            </a:gsLst>
            <a:path path="circle">
              <a:fillToRect l="100000" b="100000"/>
            </a:path>
          </a:gradFill>
        </p:spPr>
        <p:txBody>
          <a:bodyPr>
            <a:normAutofit/>
          </a:bodyPr>
          <a:lstStyle/>
          <a:p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РАЗДЕЛ </a:t>
            </a:r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III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</a:t>
            </a:r>
            <a:r>
              <a:rPr lang="ru-RU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ЭМПИРИЧЕСКИЕ 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МЕТОДЫ ИССЛЕДОВАНИЯ ЛИЧНОСТИ </a:t>
            </a:r>
            <a:r>
              <a:rPr lang="ru-RU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u-RU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ru-RU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55576" y="4437112"/>
            <a:ext cx="7632848" cy="1224136"/>
          </a:xfrm>
        </p:spPr>
        <p:style>
          <a:lnRef idx="0">
            <a:scrgbClr r="0" g="0" b="0"/>
          </a:lnRef>
          <a:fillRef idx="1002">
            <a:schemeClr val="dk2"/>
          </a:fillRef>
          <a:effectRef idx="0">
            <a:scrgbClr r="0" g="0" b="0"/>
          </a:effectRef>
          <a:fontRef idx="major"/>
        </p:style>
        <p:txBody>
          <a:bodyPr>
            <a:normAutofit fontScale="70000" lnSpcReduction="20000"/>
          </a:bodyPr>
          <a:lstStyle/>
          <a:p>
            <a:pPr algn="l"/>
            <a:endParaRPr lang="ru-RU" b="1" i="1" dirty="0" smtClean="0">
              <a:solidFill>
                <a:schemeClr val="tx1"/>
              </a:solidFill>
            </a:endParaRPr>
          </a:p>
          <a:p>
            <a:pPr algn="l"/>
            <a:r>
              <a:rPr lang="ru-RU" b="1" i="1" dirty="0" smtClean="0">
                <a:solidFill>
                  <a:schemeClr val="bg1">
                    <a:lumMod val="95000"/>
                  </a:schemeClr>
                </a:solidFill>
              </a:rPr>
              <a:t>дисциплина</a:t>
            </a:r>
            <a:r>
              <a:rPr lang="ru-RU" b="1" dirty="0" smtClean="0">
                <a:solidFill>
                  <a:schemeClr val="bg1">
                    <a:lumMod val="95000"/>
                  </a:schemeClr>
                </a:solidFill>
              </a:rPr>
              <a:t>: </a:t>
            </a:r>
            <a:r>
              <a:rPr lang="ru-RU" b="1" dirty="0" smtClean="0">
                <a:solidFill>
                  <a:schemeClr val="tx2">
                    <a:lumMod val="75000"/>
                  </a:schemeClr>
                </a:solidFill>
              </a:rPr>
              <a:t>ОБЩИЙ </a:t>
            </a:r>
            <a:r>
              <a:rPr lang="ru-RU" b="1" dirty="0">
                <a:solidFill>
                  <a:schemeClr val="tx2">
                    <a:lumMod val="75000"/>
                  </a:schemeClr>
                </a:solidFill>
              </a:rPr>
              <a:t>ПСИХОЛОГИЧЕСКИЙ </a:t>
            </a:r>
            <a:r>
              <a:rPr lang="ru-RU" b="1" dirty="0" smtClean="0">
                <a:solidFill>
                  <a:schemeClr val="tx2">
                    <a:lumMod val="75000"/>
                  </a:schemeClr>
                </a:solidFill>
              </a:rPr>
              <a:t>ПРАКТИКУМ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/>
            </a:r>
            <a:br>
              <a:rPr lang="ru-RU" dirty="0">
                <a:solidFill>
                  <a:schemeClr val="tx2">
                    <a:lumMod val="75000"/>
                  </a:schemeClr>
                </a:solidFill>
              </a:rPr>
            </a:br>
            <a:endParaRPr lang="ru-RU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2995160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blipFill>
            <a:blip r:embed="rId2"/>
            <a:tile tx="0" ty="0" sx="100000" sy="100000" flip="none" algn="tl"/>
          </a:blipFill>
        </p:spPr>
        <p:txBody>
          <a:bodyPr>
            <a:normAutofit/>
          </a:bodyPr>
          <a:lstStyle/>
          <a:p>
            <a:r>
              <a:rPr lang="ru-RU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Лабораторные работы по теме 1</a:t>
            </a:r>
            <a:endParaRPr lang="ru-RU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solidFill>
            <a:schemeClr val="accent4">
              <a:lumMod val="40000"/>
              <a:lumOff val="60000"/>
            </a:schemeClr>
          </a:solidFill>
        </p:spPr>
        <p:txBody>
          <a:bodyPr>
            <a:normAutofit lnSpcReduction="10000"/>
          </a:bodyPr>
          <a:lstStyle/>
          <a:p>
            <a:r>
              <a:rPr lang="ru-RU" sz="2800" u="sng" dirty="0" smtClean="0"/>
              <a:t>Лабораторная </a:t>
            </a:r>
            <a:r>
              <a:rPr lang="ru-RU" sz="2800" u="sng" dirty="0"/>
              <a:t>работа № 1</a:t>
            </a:r>
            <a:r>
              <a:rPr lang="ru-RU" sz="2800" b="1" u="sng" dirty="0" smtClean="0"/>
              <a:t>:</a:t>
            </a:r>
            <a:r>
              <a:rPr lang="ru-RU" sz="2800" dirty="0"/>
              <a:t> </a:t>
            </a:r>
            <a:r>
              <a:rPr lang="ru-RU" sz="2800" dirty="0" smtClean="0"/>
              <a:t>методы </a:t>
            </a:r>
            <a:r>
              <a:rPr lang="ru-RU" sz="2800" b="1" dirty="0"/>
              <a:t>моторных </a:t>
            </a:r>
            <a:r>
              <a:rPr lang="ru-RU" sz="2800" b="1" dirty="0" smtClean="0"/>
              <a:t>проб </a:t>
            </a:r>
            <a:endParaRPr lang="ru-RU" sz="2800" b="1" u="sng" dirty="0"/>
          </a:p>
          <a:p>
            <a:pPr lvl="2">
              <a:buFont typeface="Wingdings" panose="05000000000000000000" pitchFamily="2" charset="2"/>
              <a:buChar char="ü"/>
            </a:pPr>
            <a:r>
              <a:rPr lang="ru-RU" sz="2000" dirty="0"/>
              <a:t>«</a:t>
            </a:r>
            <a:r>
              <a:rPr lang="ru-RU" sz="2000" dirty="0" err="1" smtClean="0"/>
              <a:t>Темппинг</a:t>
            </a:r>
            <a:r>
              <a:rPr lang="ru-RU" sz="2000" dirty="0" smtClean="0"/>
              <a:t> </a:t>
            </a:r>
            <a:r>
              <a:rPr lang="ru-RU" sz="2000" dirty="0"/>
              <a:t>тест»  </a:t>
            </a:r>
            <a:r>
              <a:rPr lang="ru-RU" sz="2000" b="1" dirty="0"/>
              <a:t>(</a:t>
            </a:r>
            <a:r>
              <a:rPr lang="ru-RU" sz="2000" dirty="0"/>
              <a:t> сила/слабость НС) </a:t>
            </a:r>
          </a:p>
          <a:p>
            <a:pPr lvl="2">
              <a:buFont typeface="Wingdings" panose="05000000000000000000" pitchFamily="2" charset="2"/>
              <a:buChar char="ü"/>
            </a:pPr>
            <a:r>
              <a:rPr lang="ru-RU" sz="2000" dirty="0"/>
              <a:t>«Определение уравновешенности процессов возбуждения и торможения в нервной системе</a:t>
            </a:r>
            <a:r>
              <a:rPr lang="ru-RU" sz="2000" dirty="0" smtClean="0"/>
              <a:t>» (общий тонус НС-</a:t>
            </a:r>
            <a:r>
              <a:rPr lang="ru-RU" sz="2000" dirty="0" err="1" smtClean="0"/>
              <a:t>активированность</a:t>
            </a:r>
            <a:r>
              <a:rPr lang="ru-RU" sz="2000" dirty="0" smtClean="0"/>
              <a:t>)</a:t>
            </a:r>
            <a:endParaRPr lang="ru-RU" sz="2000" dirty="0"/>
          </a:p>
          <a:p>
            <a:pPr lvl="2">
              <a:buFont typeface="Wingdings" panose="05000000000000000000" pitchFamily="2" charset="2"/>
              <a:buChar char="ü"/>
            </a:pPr>
            <a:r>
              <a:rPr lang="ru-RU" sz="2000" dirty="0"/>
              <a:t>Моторная проба </a:t>
            </a:r>
            <a:r>
              <a:rPr lang="ru-RU" sz="2000" dirty="0" err="1"/>
              <a:t>Лачинса</a:t>
            </a:r>
            <a:r>
              <a:rPr lang="ru-RU" sz="2000" dirty="0"/>
              <a:t>»  </a:t>
            </a:r>
            <a:r>
              <a:rPr lang="ru-RU" sz="1000" b="1" dirty="0"/>
              <a:t>(</a:t>
            </a:r>
            <a:r>
              <a:rPr lang="ru-RU" sz="1800" dirty="0"/>
              <a:t> ригидность/пластичность НС). </a:t>
            </a:r>
          </a:p>
          <a:p>
            <a:r>
              <a:rPr lang="ru-RU" sz="2800" u="sng" dirty="0" smtClean="0"/>
              <a:t>Лабораторная </a:t>
            </a:r>
            <a:r>
              <a:rPr lang="ru-RU" sz="2800" u="sng" dirty="0"/>
              <a:t>работа №</a:t>
            </a:r>
            <a:r>
              <a:rPr lang="ru-RU" sz="2800" u="sng" dirty="0" smtClean="0"/>
              <a:t>2</a:t>
            </a:r>
            <a:r>
              <a:rPr lang="ru-RU" sz="2800" dirty="0"/>
              <a:t> </a:t>
            </a:r>
            <a:r>
              <a:rPr lang="ru-RU" sz="2800" dirty="0" smtClean="0"/>
              <a:t>Опросник </a:t>
            </a:r>
            <a:r>
              <a:rPr lang="en-US" sz="2800" b="1" dirty="0"/>
              <a:t>EPI </a:t>
            </a:r>
            <a:r>
              <a:rPr lang="ru-RU" sz="2800" b="1" i="1" dirty="0" err="1" smtClean="0"/>
              <a:t>Г.Айзенка</a:t>
            </a:r>
            <a:r>
              <a:rPr lang="ru-RU" sz="2800" dirty="0" smtClean="0"/>
              <a:t> </a:t>
            </a:r>
          </a:p>
          <a:p>
            <a:r>
              <a:rPr lang="ru-RU" sz="2800" u="sng" dirty="0"/>
              <a:t>Лабораторная работа № </a:t>
            </a:r>
            <a:r>
              <a:rPr lang="ru-RU" sz="2800" u="sng" dirty="0" smtClean="0"/>
              <a:t>3 </a:t>
            </a:r>
            <a:r>
              <a:rPr lang="ru-RU" sz="2800" dirty="0" smtClean="0"/>
              <a:t>Характерологический </a:t>
            </a:r>
            <a:r>
              <a:rPr lang="ru-RU" sz="2800" dirty="0"/>
              <a:t>опросник</a:t>
            </a:r>
            <a:r>
              <a:rPr lang="ru-RU" sz="2800" b="1" dirty="0"/>
              <a:t> </a:t>
            </a:r>
            <a:r>
              <a:rPr lang="ru-RU" sz="2800" b="1" dirty="0" err="1" smtClean="0"/>
              <a:t>К.Леонгарда</a:t>
            </a:r>
            <a:r>
              <a:rPr lang="ru-RU" sz="2800" b="1" dirty="0" smtClean="0"/>
              <a:t>, </a:t>
            </a:r>
            <a:r>
              <a:rPr lang="ru-RU" sz="2800" b="1" dirty="0" err="1" smtClean="0"/>
              <a:t>Г.Шмишека</a:t>
            </a:r>
            <a:r>
              <a:rPr lang="ru-RU" sz="2800" b="1" dirty="0" smtClean="0"/>
              <a:t> </a:t>
            </a:r>
            <a:r>
              <a:rPr lang="ru-RU" sz="1800" b="1" dirty="0" smtClean="0"/>
              <a:t>(</a:t>
            </a:r>
            <a:r>
              <a:rPr lang="ru-RU" sz="1800" dirty="0" smtClean="0"/>
              <a:t>акцентуации характера и темперамента)</a:t>
            </a:r>
            <a:endParaRPr lang="ru-RU" sz="1800" u="sng" dirty="0"/>
          </a:p>
          <a:p>
            <a:pPr marL="914400" lvl="2" indent="0">
              <a:buNone/>
            </a:pPr>
            <a:r>
              <a:rPr lang="ru-RU" sz="1800" dirty="0" smtClean="0"/>
              <a:t> </a:t>
            </a:r>
            <a:endParaRPr lang="ru-RU" sz="1800" dirty="0"/>
          </a:p>
          <a:p>
            <a:pPr lvl="2">
              <a:buFont typeface="Wingdings" panose="05000000000000000000" pitchFamily="2" charset="2"/>
              <a:buChar char="ü"/>
            </a:pPr>
            <a:endParaRPr lang="ru-RU" sz="2000" dirty="0"/>
          </a:p>
          <a:p>
            <a:endParaRPr lang="ru-RU" sz="2000" dirty="0"/>
          </a:p>
          <a:p>
            <a:endParaRPr lang="ru-RU" sz="1800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0034708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282154"/>
          </a:xfrm>
          <a:solidFill>
            <a:schemeClr val="accent2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r>
              <a:rPr lang="ru-RU" sz="3200" i="1" dirty="0" smtClean="0"/>
              <a:t/>
            </a:r>
            <a:br>
              <a:rPr lang="ru-RU" sz="3200" i="1" dirty="0" smtClean="0"/>
            </a:br>
            <a:r>
              <a:rPr lang="ru-RU" sz="3200" i="1" dirty="0" smtClean="0"/>
              <a:t>Лабораторная </a:t>
            </a:r>
            <a:r>
              <a:rPr lang="ru-RU" sz="3200" i="1" dirty="0"/>
              <a:t>работа № 1.</a:t>
            </a:r>
            <a:r>
              <a:rPr lang="ru-RU" sz="3200" dirty="0"/>
              <a:t/>
            </a:r>
            <a:br>
              <a:rPr lang="ru-RU" sz="3200" dirty="0"/>
            </a:br>
            <a:r>
              <a:rPr lang="ru-RU" sz="2800" b="1" dirty="0"/>
              <a:t>Диагностика темперамента </a:t>
            </a:r>
            <a:r>
              <a:rPr lang="ru-RU" sz="2800" b="1" dirty="0" smtClean="0"/>
              <a:t/>
            </a:r>
            <a:br>
              <a:rPr lang="ru-RU" sz="2800" b="1" dirty="0" smtClean="0"/>
            </a:br>
            <a:r>
              <a:rPr lang="ru-RU" sz="2800" b="1" dirty="0" smtClean="0"/>
              <a:t>методами </a:t>
            </a:r>
            <a:r>
              <a:rPr lang="ru-RU" sz="2800" b="1" dirty="0"/>
              <a:t>моторных проб </a:t>
            </a:r>
            <a:r>
              <a:rPr lang="ru-RU" sz="3200" b="1" dirty="0"/>
              <a:t/>
            </a:r>
            <a:br>
              <a:rPr lang="ru-RU" sz="3200" b="1" dirty="0"/>
            </a:br>
            <a:endParaRPr lang="ru-RU" sz="32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solidFill>
            <a:schemeClr val="bg1">
              <a:lumMod val="85000"/>
            </a:schemeClr>
          </a:solidFill>
        </p:spPr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ru-RU" dirty="0"/>
              <a:t>«</a:t>
            </a:r>
            <a:r>
              <a:rPr lang="ru-RU" b="1" dirty="0" err="1" smtClean="0"/>
              <a:t>Темппинг</a:t>
            </a:r>
            <a:r>
              <a:rPr lang="ru-RU" b="1" dirty="0" smtClean="0"/>
              <a:t> </a:t>
            </a:r>
            <a:r>
              <a:rPr lang="ru-RU" b="1" dirty="0"/>
              <a:t>тест»</a:t>
            </a:r>
            <a:r>
              <a:rPr lang="ru-RU" dirty="0"/>
              <a:t> </a:t>
            </a:r>
            <a:endParaRPr lang="ru-RU" dirty="0" smtClean="0"/>
          </a:p>
          <a:p>
            <a:pPr marL="0" indent="396000">
              <a:buNone/>
            </a:pPr>
            <a:r>
              <a:rPr lang="ru-RU" b="1" dirty="0" smtClean="0"/>
              <a:t>Цель</a:t>
            </a:r>
            <a:r>
              <a:rPr lang="ru-RU" b="1" dirty="0"/>
              <a:t>:</a:t>
            </a:r>
            <a:r>
              <a:rPr lang="ru-RU" dirty="0"/>
              <a:t> определение силы/слабости нервной </a:t>
            </a:r>
            <a:r>
              <a:rPr lang="ru-RU" dirty="0" smtClean="0"/>
              <a:t>системы </a:t>
            </a:r>
            <a:r>
              <a:rPr lang="ru-RU" u="sng" dirty="0" smtClean="0"/>
              <a:t>(</a:t>
            </a:r>
            <a:r>
              <a:rPr lang="ru-RU" dirty="0"/>
              <a:t>определить характер работоспособности испытуемого во время выполнения задания</a:t>
            </a:r>
            <a:r>
              <a:rPr lang="ru-RU" dirty="0" smtClean="0"/>
              <a:t>).</a:t>
            </a:r>
          </a:p>
          <a:p>
            <a:pPr marL="0" indent="396000">
              <a:buNone/>
            </a:pPr>
            <a:r>
              <a:rPr lang="ru-RU" b="1" dirty="0" smtClean="0"/>
              <a:t>Объект? Предмет?</a:t>
            </a:r>
            <a:endParaRPr lang="ru-RU" b="1" dirty="0"/>
          </a:p>
          <a:p>
            <a:pPr marL="0" indent="432000">
              <a:buNone/>
            </a:pPr>
            <a:r>
              <a:rPr lang="ru-RU" b="1" dirty="0"/>
              <a:t>Материал и оборудование</a:t>
            </a:r>
            <a:r>
              <a:rPr lang="ru-RU" dirty="0"/>
              <a:t>: бланки, карандаш, секундомер.  </a:t>
            </a:r>
          </a:p>
          <a:p>
            <a:pPr marL="0" indent="432000">
              <a:buNone/>
            </a:pPr>
            <a:r>
              <a:rPr lang="ru-RU" b="1" dirty="0"/>
              <a:t>Процедура исследования</a:t>
            </a:r>
            <a:r>
              <a:rPr lang="ru-RU" dirty="0"/>
              <a:t>: </a:t>
            </a:r>
            <a:r>
              <a:rPr lang="ru-RU" dirty="0" smtClean="0"/>
              <a:t>проставление точек в два </a:t>
            </a:r>
            <a:r>
              <a:rPr lang="ru-RU" dirty="0"/>
              <a:t>этапа (сначала ведущая, потом – другая рука); </a:t>
            </a:r>
            <a:r>
              <a:rPr lang="ru-RU" dirty="0" smtClean="0"/>
              <a:t>время фиксируется.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8432055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b="1" dirty="0" smtClean="0"/>
              <a:t>Обработка </a:t>
            </a:r>
            <a:r>
              <a:rPr lang="ru-RU" b="1" dirty="0"/>
              <a:t>результатов</a:t>
            </a:r>
            <a:r>
              <a:rPr lang="ru-RU" dirty="0"/>
              <a:t>  </a:t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solidFill>
            <a:srgbClr val="FFFFCC"/>
          </a:solidFill>
        </p:spPr>
        <p:txBody>
          <a:bodyPr>
            <a:normAutofit fontScale="92500"/>
          </a:bodyPr>
          <a:lstStyle/>
          <a:p>
            <a:pPr lvl="0"/>
            <a:r>
              <a:rPr lang="ru-RU" b="1" dirty="0"/>
              <a:t>подсчитать</a:t>
            </a:r>
            <a:r>
              <a:rPr lang="ru-RU" dirty="0"/>
              <a:t> </a:t>
            </a:r>
            <a:r>
              <a:rPr lang="ru-RU" b="1" dirty="0"/>
              <a:t>количество точек </a:t>
            </a:r>
            <a:r>
              <a:rPr lang="ru-RU" dirty="0"/>
              <a:t>в квадратах первого и второго бланка;  </a:t>
            </a:r>
          </a:p>
          <a:p>
            <a:pPr lvl="0"/>
            <a:r>
              <a:rPr lang="ru-RU" b="1" dirty="0"/>
              <a:t>построить графики </a:t>
            </a:r>
            <a:r>
              <a:rPr lang="ru-RU" dirty="0"/>
              <a:t>работоспособности </a:t>
            </a:r>
            <a:r>
              <a:rPr lang="ru-RU" dirty="0" smtClean="0"/>
              <a:t>для каждой руки </a:t>
            </a:r>
            <a:r>
              <a:rPr lang="ru-RU" dirty="0"/>
              <a:t>(на оси абсцисс - пятисекундные промежутки времени, а на оси ординат – количество точек в каждом квадрате)  </a:t>
            </a:r>
          </a:p>
          <a:p>
            <a:pPr lvl="0"/>
            <a:r>
              <a:rPr lang="ru-RU" b="1" dirty="0"/>
              <a:t>проанализировать графики</a:t>
            </a:r>
            <a:r>
              <a:rPr lang="ru-RU" dirty="0"/>
              <a:t>: сравнить оба графика; </a:t>
            </a:r>
            <a:r>
              <a:rPr lang="ru-RU" dirty="0" smtClean="0"/>
              <a:t>выявить </a:t>
            </a:r>
            <a:r>
              <a:rPr lang="ru-RU" dirty="0"/>
              <a:t>тип динамики (4 типа);</a:t>
            </a:r>
          </a:p>
          <a:p>
            <a:pPr lvl="0"/>
            <a:r>
              <a:rPr lang="ru-RU" dirty="0"/>
              <a:t>установить </a:t>
            </a:r>
            <a:r>
              <a:rPr lang="ru-RU" b="1" dirty="0"/>
              <a:t>силу </a:t>
            </a:r>
            <a:r>
              <a:rPr lang="ru-RU" b="1" dirty="0" smtClean="0"/>
              <a:t>НС (вывод</a:t>
            </a:r>
            <a:r>
              <a:rPr lang="ru-RU" dirty="0" smtClean="0"/>
              <a:t>). 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6084648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714202"/>
          </a:xfrm>
          <a:solidFill>
            <a:schemeClr val="bg1">
              <a:lumMod val="85000"/>
            </a:schemeClr>
          </a:solidFill>
        </p:spPr>
        <p:txBody>
          <a:bodyPr>
            <a:normAutofit fontScale="90000"/>
          </a:bodyPr>
          <a:lstStyle/>
          <a:p>
            <a:pPr algn="l"/>
            <a:r>
              <a:rPr lang="ru-RU" sz="2800" b="1" dirty="0" smtClean="0"/>
              <a:t>Анализ графика</a:t>
            </a:r>
            <a:r>
              <a:rPr lang="ru-RU" sz="2800" dirty="0"/>
              <a:t> </a:t>
            </a:r>
            <a:r>
              <a:rPr lang="ru-RU" sz="2800" b="1" dirty="0"/>
              <a:t>работоспособности</a:t>
            </a:r>
            <a:r>
              <a:rPr lang="ru-RU" sz="2800" dirty="0"/>
              <a:t> </a:t>
            </a:r>
            <a:r>
              <a:rPr lang="ru-RU" sz="2800" dirty="0" smtClean="0"/>
              <a:t>(</a:t>
            </a:r>
            <a:r>
              <a:rPr lang="ru-RU" sz="2800" b="1" dirty="0" smtClean="0"/>
              <a:t>4 типа динамики):</a:t>
            </a:r>
            <a:r>
              <a:rPr lang="ru-RU" sz="2800" b="1" i="1" dirty="0" smtClean="0"/>
              <a:t> </a:t>
            </a:r>
            <a:r>
              <a:rPr lang="ru-RU" sz="3100" i="1" dirty="0" smtClean="0"/>
              <a:t>выпуклый (</a:t>
            </a:r>
            <a:r>
              <a:rPr lang="ru-RU" sz="3100" dirty="0" smtClean="0"/>
              <a:t>сильный тип НС) ; </a:t>
            </a:r>
            <a:r>
              <a:rPr lang="ru-RU" sz="3100" i="1" dirty="0" smtClean="0"/>
              <a:t>вогнутый</a:t>
            </a:r>
            <a:r>
              <a:rPr lang="ru-RU" sz="3100" dirty="0" smtClean="0"/>
              <a:t> (средне-слабый); </a:t>
            </a:r>
            <a:r>
              <a:rPr lang="ru-RU" sz="3100" i="1" dirty="0" smtClean="0"/>
              <a:t>ровный</a:t>
            </a:r>
            <a:r>
              <a:rPr lang="ru-RU" sz="3100" dirty="0" smtClean="0"/>
              <a:t> (средне-сильный); </a:t>
            </a:r>
            <a:r>
              <a:rPr lang="ru-RU" sz="3100" i="1" dirty="0" smtClean="0"/>
              <a:t>нисходящий</a:t>
            </a:r>
            <a:r>
              <a:rPr lang="ru-RU" sz="3100" dirty="0" smtClean="0"/>
              <a:t> (слабый)</a:t>
            </a:r>
            <a:endParaRPr lang="ru-RU" sz="3100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54129097"/>
              </p:ext>
            </p:extLst>
          </p:nvPr>
        </p:nvGraphicFramePr>
        <p:xfrm>
          <a:off x="457200" y="1988840"/>
          <a:ext cx="8075240" cy="413732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Диаграмма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83641723"/>
              </p:ext>
            </p:extLst>
          </p:nvPr>
        </p:nvGraphicFramePr>
        <p:xfrm>
          <a:off x="4788024" y="2132856"/>
          <a:ext cx="3528392" cy="12961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6" name="Диаграмма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36104194"/>
              </p:ext>
            </p:extLst>
          </p:nvPr>
        </p:nvGraphicFramePr>
        <p:xfrm>
          <a:off x="5076056" y="3284984"/>
          <a:ext cx="3438128" cy="15841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7" name="Диаграмма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31353546"/>
              </p:ext>
            </p:extLst>
          </p:nvPr>
        </p:nvGraphicFramePr>
        <p:xfrm>
          <a:off x="5004048" y="4581128"/>
          <a:ext cx="3582144" cy="19442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47353222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rgbClr val="FFFFCC"/>
          </a:solidFill>
        </p:spPr>
        <p:txBody>
          <a:bodyPr>
            <a:noAutofit/>
          </a:bodyPr>
          <a:lstStyle/>
          <a:p>
            <a:r>
              <a:rPr lang="ru-RU" sz="2800" dirty="0"/>
              <a:t>2. Методика </a:t>
            </a:r>
            <a:r>
              <a:rPr lang="ru-RU" sz="2800" b="1" dirty="0"/>
              <a:t>«Определение уравновешенности процессов возбуждения и торможения в нервной системе»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solidFill>
            <a:schemeClr val="bg1">
              <a:lumMod val="75000"/>
            </a:schemeClr>
          </a:solidFill>
        </p:spPr>
        <p:txBody>
          <a:bodyPr>
            <a:normAutofit/>
          </a:bodyPr>
          <a:lstStyle/>
          <a:p>
            <a:pPr marL="0" indent="457200">
              <a:buNone/>
            </a:pPr>
            <a:r>
              <a:rPr lang="ru-RU" sz="2400" b="1" dirty="0"/>
              <a:t>Цель:</a:t>
            </a:r>
            <a:r>
              <a:rPr lang="ru-RU" sz="2400" dirty="0"/>
              <a:t> определение уравновешенности нервных процессов по психомоторным показателям.  </a:t>
            </a:r>
            <a:endParaRPr lang="ru-RU" sz="2400" dirty="0" smtClean="0"/>
          </a:p>
          <a:p>
            <a:pPr marL="0" indent="457200">
              <a:buNone/>
            </a:pPr>
            <a:r>
              <a:rPr lang="ru-RU" sz="2400" b="1" dirty="0"/>
              <a:t>Объект? Предмет?</a:t>
            </a:r>
          </a:p>
          <a:p>
            <a:pPr marL="0" indent="457200">
              <a:buNone/>
            </a:pPr>
            <a:r>
              <a:rPr lang="ru-RU" sz="2400" b="1" dirty="0" smtClean="0"/>
              <a:t>Материал </a:t>
            </a:r>
            <a:r>
              <a:rPr lang="ru-RU" sz="2400" b="1" dirty="0"/>
              <a:t>и оборудование: </a:t>
            </a:r>
            <a:r>
              <a:rPr lang="ru-RU" sz="2400" dirty="0"/>
              <a:t>Листок бумаги в клетку, простой карандаш или ручка. </a:t>
            </a:r>
            <a:endParaRPr lang="ru-RU" sz="2400" dirty="0" smtClean="0"/>
          </a:p>
          <a:p>
            <a:pPr marL="0" indent="457200">
              <a:buNone/>
            </a:pPr>
            <a:r>
              <a:rPr lang="ru-RU" sz="2400" b="1" dirty="0" smtClean="0"/>
              <a:t>Процедура</a:t>
            </a:r>
            <a:r>
              <a:rPr lang="ru-RU" sz="2400" dirty="0" smtClean="0"/>
              <a:t>: в два этапа (с открытыми и закрытыми глазами), </a:t>
            </a:r>
            <a:r>
              <a:rPr lang="ru-RU" sz="2400" dirty="0"/>
              <a:t>держа руку на </a:t>
            </a:r>
            <a:r>
              <a:rPr lang="ru-RU" sz="2400" dirty="0" smtClean="0"/>
              <a:t>весу, нарисовать 3 строчки одинаковых по размеру «черточек».</a:t>
            </a:r>
          </a:p>
          <a:p>
            <a:pPr marL="0" indent="457200">
              <a:buNone/>
            </a:pPr>
            <a:r>
              <a:rPr lang="ru-RU" sz="2400" b="1" dirty="0"/>
              <a:t>Анализ и интерпретация результатов.  </a:t>
            </a:r>
            <a:r>
              <a:rPr lang="ru-RU" sz="2400" dirty="0"/>
              <a:t>Экспресс анализ: </a:t>
            </a:r>
          </a:p>
        </p:txBody>
      </p:sp>
    </p:spTree>
    <p:extLst>
      <p:ext uri="{BB962C8B-B14F-4D97-AF65-F5344CB8AC3E}">
        <p14:creationId xmlns:p14="http://schemas.microsoft.com/office/powerpoint/2010/main" val="25346745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rgbClr val="F4708F"/>
          </a:solidFill>
        </p:spPr>
        <p:txBody>
          <a:bodyPr>
            <a:normAutofit fontScale="90000"/>
          </a:bodyPr>
          <a:lstStyle/>
          <a:p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>
                <a:solidFill>
                  <a:srgbClr val="FEE898"/>
                </a:solidFill>
              </a:rPr>
              <a:t>Анализ </a:t>
            </a:r>
            <a:r>
              <a:rPr lang="ru-RU" b="1" dirty="0">
                <a:solidFill>
                  <a:srgbClr val="FEE898"/>
                </a:solidFill>
              </a:rPr>
              <a:t>и интерпретация </a:t>
            </a:r>
            <a:r>
              <a:rPr lang="ru-RU" b="1" dirty="0" smtClean="0">
                <a:solidFill>
                  <a:srgbClr val="FEE898"/>
                </a:solidFill>
              </a:rPr>
              <a:t>результатов  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solidFill>
            <a:schemeClr val="bg1">
              <a:lumMod val="85000"/>
            </a:schemeClr>
          </a:solidFill>
        </p:spPr>
        <p:txBody>
          <a:bodyPr>
            <a:normAutofit fontScale="62500" lnSpcReduction="20000"/>
          </a:bodyPr>
          <a:lstStyle/>
          <a:p>
            <a:pPr marL="0" indent="0" algn="ctr">
              <a:buNone/>
            </a:pPr>
            <a:r>
              <a:rPr lang="ru-RU" sz="2800" b="1" dirty="0"/>
              <a:t>Экспресс </a:t>
            </a:r>
            <a:r>
              <a:rPr lang="ru-RU" sz="2800" b="1" dirty="0" smtClean="0"/>
              <a:t>-анализ </a:t>
            </a:r>
            <a:r>
              <a:rPr lang="ru-RU" sz="2800" dirty="0" smtClean="0"/>
              <a:t>( серия с </a:t>
            </a:r>
            <a:r>
              <a:rPr lang="ru-RU" sz="2800" dirty="0"/>
              <a:t>закрытыми </a:t>
            </a:r>
            <a:r>
              <a:rPr lang="ru-RU" sz="2800" dirty="0" smtClean="0"/>
              <a:t>глазами):</a:t>
            </a:r>
          </a:p>
          <a:p>
            <a:pPr marL="0" indent="0" algn="ctr">
              <a:buNone/>
            </a:pPr>
            <a:endParaRPr lang="ru-RU" sz="2800" dirty="0" smtClean="0"/>
          </a:p>
          <a:p>
            <a:r>
              <a:rPr lang="ru-RU" sz="2900" dirty="0" smtClean="0"/>
              <a:t>черточки удлиняются, </a:t>
            </a:r>
            <a:r>
              <a:rPr lang="ru-RU" sz="2900" dirty="0"/>
              <a:t>а промежутки </a:t>
            </a:r>
            <a:r>
              <a:rPr lang="ru-RU" sz="2900" dirty="0" smtClean="0"/>
              <a:t>сокращаются - НС </a:t>
            </a:r>
            <a:r>
              <a:rPr lang="ru-RU" sz="2900" dirty="0"/>
              <a:t>– неуравновешенная в сторону </a:t>
            </a:r>
            <a:r>
              <a:rPr lang="ru-RU" sz="2900" dirty="0" smtClean="0"/>
              <a:t>возбуждения;</a:t>
            </a:r>
          </a:p>
          <a:p>
            <a:r>
              <a:rPr lang="ru-RU" sz="2900" dirty="0" smtClean="0"/>
              <a:t>черточки </a:t>
            </a:r>
            <a:r>
              <a:rPr lang="ru-RU" sz="2900" dirty="0"/>
              <a:t>сокращаются, а промежутки удлиняются – НС неуравновешенная в сторону </a:t>
            </a:r>
            <a:r>
              <a:rPr lang="ru-RU" sz="2900" dirty="0" smtClean="0"/>
              <a:t>торможения;</a:t>
            </a:r>
          </a:p>
          <a:p>
            <a:r>
              <a:rPr lang="ru-RU" sz="2900" dirty="0" smtClean="0"/>
              <a:t>промежутки </a:t>
            </a:r>
            <a:r>
              <a:rPr lang="ru-RU" sz="2900" dirty="0"/>
              <a:t>и черточки примерно </a:t>
            </a:r>
            <a:r>
              <a:rPr lang="ru-RU" sz="2900" dirty="0" smtClean="0"/>
              <a:t>равны -  </a:t>
            </a:r>
            <a:r>
              <a:rPr lang="ru-RU" sz="2900" dirty="0"/>
              <a:t>НС – уравновешенная.  </a:t>
            </a:r>
            <a:endParaRPr lang="ru-RU" sz="2900" dirty="0" smtClean="0"/>
          </a:p>
          <a:p>
            <a:pPr marL="0" indent="0">
              <a:buNone/>
            </a:pPr>
            <a:endParaRPr lang="ru-RU" sz="2400" dirty="0" smtClean="0"/>
          </a:p>
          <a:p>
            <a:pPr marL="0" indent="0" algn="ctr">
              <a:buNone/>
            </a:pPr>
            <a:r>
              <a:rPr lang="ru-RU" sz="2900" b="1" dirty="0" smtClean="0"/>
              <a:t>Полная </a:t>
            </a:r>
            <a:r>
              <a:rPr lang="ru-RU" sz="2900" b="1" dirty="0"/>
              <a:t>процедура </a:t>
            </a:r>
            <a:r>
              <a:rPr lang="ru-RU" sz="2900" b="1" dirty="0" smtClean="0"/>
              <a:t>анализа</a:t>
            </a:r>
            <a:r>
              <a:rPr lang="ru-RU" sz="2900" dirty="0"/>
              <a:t> ( серия с закрытыми глазами </a:t>
            </a:r>
            <a:r>
              <a:rPr lang="ru-RU" sz="2900" dirty="0" smtClean="0"/>
              <a:t>)</a:t>
            </a:r>
            <a:r>
              <a:rPr lang="ru-RU" sz="2900" b="1" dirty="0" smtClean="0"/>
              <a:t>: </a:t>
            </a:r>
            <a:endParaRPr lang="ru-RU" sz="2900" b="1" dirty="0"/>
          </a:p>
          <a:p>
            <a:pPr marL="0" indent="0">
              <a:buNone/>
            </a:pPr>
            <a:endParaRPr lang="ru-RU" sz="2400" b="1" dirty="0" smtClean="0"/>
          </a:p>
          <a:p>
            <a:pPr marL="0" indent="457200">
              <a:buNone/>
            </a:pPr>
            <a:r>
              <a:rPr lang="ru-RU" sz="2900" b="1" dirty="0" smtClean="0"/>
              <a:t>Результат подсчитать </a:t>
            </a:r>
            <a:r>
              <a:rPr lang="ru-RU" sz="2900" dirty="0" smtClean="0"/>
              <a:t>по </a:t>
            </a:r>
            <a:r>
              <a:rPr lang="ru-RU" sz="2900" dirty="0"/>
              <a:t>формуле: K = </a:t>
            </a:r>
            <a:r>
              <a:rPr lang="ru-RU" sz="2900" dirty="0" smtClean="0"/>
              <a:t>∑1 (длина отрезков в мм)/ ∑2 (длина промежутков в мм).  </a:t>
            </a:r>
          </a:p>
          <a:p>
            <a:pPr marL="0" indent="457200">
              <a:buNone/>
            </a:pPr>
            <a:r>
              <a:rPr lang="ru-RU" sz="2900" b="1" dirty="0" smtClean="0"/>
              <a:t>Сравнить с  нормативной шкалой: </a:t>
            </a:r>
          </a:p>
          <a:p>
            <a:pPr marL="1116000" indent="0">
              <a:buNone/>
            </a:pPr>
            <a:r>
              <a:rPr lang="ru-RU" sz="2900" dirty="0" smtClean="0"/>
              <a:t>K </a:t>
            </a:r>
            <a:r>
              <a:rPr lang="ru-RU" sz="2900" dirty="0"/>
              <a:t>= </a:t>
            </a:r>
            <a:r>
              <a:rPr lang="ru-RU" sz="2900" dirty="0" smtClean="0"/>
              <a:t>1±0,2 </a:t>
            </a:r>
            <a:r>
              <a:rPr lang="ru-RU" sz="2900" dirty="0"/>
              <a:t>– уравновешенная НС; </a:t>
            </a:r>
            <a:endParaRPr lang="ru-RU" sz="2900" dirty="0" smtClean="0"/>
          </a:p>
          <a:p>
            <a:pPr marL="1116000" indent="0">
              <a:buNone/>
            </a:pPr>
            <a:r>
              <a:rPr lang="ru-RU" sz="2900" dirty="0" smtClean="0"/>
              <a:t> </a:t>
            </a:r>
            <a:r>
              <a:rPr lang="ru-RU" sz="2900" dirty="0"/>
              <a:t>K &gt; 1,3 – неуравновешенная НС по типу возбуждения;  </a:t>
            </a:r>
            <a:endParaRPr lang="ru-RU" sz="2900" dirty="0" smtClean="0"/>
          </a:p>
          <a:p>
            <a:pPr marL="1116000" indent="0">
              <a:buNone/>
            </a:pPr>
            <a:r>
              <a:rPr lang="ru-RU" sz="2900" dirty="0" smtClean="0"/>
              <a:t>K </a:t>
            </a:r>
            <a:r>
              <a:rPr lang="ru-RU" sz="2900" dirty="0"/>
              <a:t>&lt; 0,8 – не уравновешенная НС по типу торможения.  </a:t>
            </a:r>
          </a:p>
          <a:p>
            <a:pPr marL="0" indent="0">
              <a:buNone/>
            </a:pPr>
            <a:r>
              <a:rPr lang="ru-RU" sz="2900" dirty="0"/>
              <a:t> </a:t>
            </a:r>
            <a:r>
              <a:rPr lang="ru-RU" sz="2900" b="1" dirty="0" smtClean="0"/>
              <a:t>Вывод: </a:t>
            </a:r>
            <a:r>
              <a:rPr lang="ru-RU" sz="2900" dirty="0" smtClean="0"/>
              <a:t>выявлен….</a:t>
            </a:r>
            <a:endParaRPr lang="ru-RU" sz="2900" dirty="0"/>
          </a:p>
        </p:txBody>
      </p:sp>
    </p:spTree>
    <p:extLst>
      <p:ext uri="{BB962C8B-B14F-4D97-AF65-F5344CB8AC3E}">
        <p14:creationId xmlns:p14="http://schemas.microsoft.com/office/powerpoint/2010/main" val="87639796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75000"/>
            </a:schemeClr>
          </a:solidFill>
        </p:spPr>
        <p:txBody>
          <a:bodyPr/>
          <a:lstStyle/>
          <a:p>
            <a:r>
              <a:rPr lang="ru-RU" dirty="0"/>
              <a:t>3. «Моторная проба </a:t>
            </a:r>
            <a:r>
              <a:rPr lang="ru-RU" dirty="0" err="1"/>
              <a:t>Лачинса</a:t>
            </a:r>
            <a:r>
              <a:rPr lang="ru-RU" dirty="0"/>
              <a:t>»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solidFill>
            <a:srgbClr val="FEE898"/>
          </a:solidFill>
        </p:spPr>
        <p:txBody>
          <a:bodyPr>
            <a:normAutofit fontScale="92500" lnSpcReduction="10000"/>
          </a:bodyPr>
          <a:lstStyle/>
          <a:p>
            <a:pPr marL="0" indent="432000">
              <a:buNone/>
            </a:pPr>
            <a:r>
              <a:rPr lang="ru-RU" sz="2400" b="1" dirty="0"/>
              <a:t>Цель:</a:t>
            </a:r>
            <a:r>
              <a:rPr lang="ru-RU" sz="2400" dirty="0"/>
              <a:t> </a:t>
            </a:r>
            <a:r>
              <a:rPr lang="ru-RU" sz="2400" u="sng" dirty="0" smtClean="0"/>
              <a:t>выявление</a:t>
            </a:r>
            <a:r>
              <a:rPr lang="ru-RU" sz="2400" dirty="0" smtClean="0"/>
              <a:t> (</a:t>
            </a:r>
            <a:r>
              <a:rPr lang="ru-RU" sz="2400" i="1" dirty="0" smtClean="0"/>
              <a:t>изучени</a:t>
            </a:r>
            <a:r>
              <a:rPr lang="ru-RU" sz="2400" dirty="0" smtClean="0"/>
              <a:t>е) </a:t>
            </a:r>
            <a:r>
              <a:rPr lang="ru-RU" sz="2400" dirty="0"/>
              <a:t>ригидности/пластичности </a:t>
            </a:r>
            <a:r>
              <a:rPr lang="ru-RU" sz="2400" dirty="0" smtClean="0"/>
              <a:t>НС. </a:t>
            </a:r>
          </a:p>
          <a:p>
            <a:pPr marL="0" indent="432000">
              <a:buNone/>
            </a:pPr>
            <a:r>
              <a:rPr lang="ru-RU" sz="2400" b="1" dirty="0"/>
              <a:t>Объект? Предмет?</a:t>
            </a:r>
          </a:p>
          <a:p>
            <a:pPr marL="0" indent="457200">
              <a:buNone/>
            </a:pPr>
            <a:r>
              <a:rPr lang="ru-RU" sz="2400" b="1" dirty="0" smtClean="0"/>
              <a:t>Материал </a:t>
            </a:r>
            <a:r>
              <a:rPr lang="ru-RU" sz="2400" b="1" dirty="0"/>
              <a:t>и оборудование:</a:t>
            </a:r>
            <a:r>
              <a:rPr lang="ru-RU" sz="2400" dirty="0"/>
              <a:t> лист бумаги, секундомер, ручка. </a:t>
            </a:r>
            <a:endParaRPr lang="ru-RU" sz="2400" dirty="0" smtClean="0"/>
          </a:p>
          <a:p>
            <a:pPr marL="0" indent="457200">
              <a:buNone/>
            </a:pPr>
            <a:r>
              <a:rPr lang="ru-RU" sz="2400" b="1" dirty="0" smtClean="0"/>
              <a:t>Процедура: </a:t>
            </a:r>
            <a:r>
              <a:rPr lang="ru-RU" sz="2400" dirty="0" smtClean="0"/>
              <a:t>разными способами написать одну и ту же фразу (4 способа, время фиксируется)</a:t>
            </a:r>
          </a:p>
          <a:p>
            <a:pPr marL="0" indent="457200">
              <a:buNone/>
            </a:pPr>
            <a:r>
              <a:rPr lang="ru-RU" sz="2400" dirty="0" smtClean="0"/>
              <a:t>1: обычный почерк, </a:t>
            </a:r>
            <a:r>
              <a:rPr lang="ru-RU" sz="2400" dirty="0"/>
              <a:t>все буквы маленькие, строчные, каждая фраза пишется с новой </a:t>
            </a:r>
            <a:r>
              <a:rPr lang="ru-RU" sz="2400" dirty="0" smtClean="0"/>
              <a:t>строки (в поле </a:t>
            </a:r>
            <a:r>
              <a:rPr lang="ru-RU" sz="2400" dirty="0"/>
              <a:t>уж таял </a:t>
            </a:r>
            <a:r>
              <a:rPr lang="ru-RU" sz="2400" dirty="0" smtClean="0"/>
              <a:t>снег); </a:t>
            </a:r>
          </a:p>
          <a:p>
            <a:pPr marL="0" indent="457200">
              <a:buNone/>
            </a:pPr>
            <a:r>
              <a:rPr lang="ru-RU" sz="2400" dirty="0" smtClean="0"/>
              <a:t>2: </a:t>
            </a:r>
            <a:r>
              <a:rPr lang="ru-RU" sz="2400" dirty="0"/>
              <a:t>все буквы печатные заглавные: В ПОЛЕ УЖ ТАЯЛ СНЕГ; </a:t>
            </a:r>
            <a:endParaRPr lang="ru-RU" sz="2400" dirty="0" smtClean="0"/>
          </a:p>
          <a:p>
            <a:pPr marL="0" indent="457200">
              <a:buNone/>
            </a:pPr>
            <a:r>
              <a:rPr lang="ru-RU" sz="2400" dirty="0" smtClean="0"/>
              <a:t>3: </a:t>
            </a:r>
            <a:r>
              <a:rPr lang="ru-RU" sz="2400" dirty="0"/>
              <a:t>одна буква маленькая, строчная, а вторая заглавная печатная: В </a:t>
            </a:r>
            <a:r>
              <a:rPr lang="ru-RU" sz="2400" dirty="0" err="1"/>
              <a:t>пОлЕ</a:t>
            </a:r>
            <a:r>
              <a:rPr lang="ru-RU" sz="2400" dirty="0"/>
              <a:t> </a:t>
            </a:r>
            <a:r>
              <a:rPr lang="ru-RU" sz="2400" dirty="0" err="1"/>
              <a:t>уЖ</a:t>
            </a:r>
            <a:r>
              <a:rPr lang="ru-RU" sz="2400" dirty="0"/>
              <a:t> </a:t>
            </a:r>
            <a:r>
              <a:rPr lang="ru-RU" sz="2400" dirty="0" err="1"/>
              <a:t>тАяЛ</a:t>
            </a:r>
            <a:r>
              <a:rPr lang="ru-RU" sz="2400" dirty="0"/>
              <a:t> </a:t>
            </a:r>
            <a:r>
              <a:rPr lang="ru-RU" sz="2400" dirty="0" err="1"/>
              <a:t>сНеГ</a:t>
            </a:r>
            <a:r>
              <a:rPr lang="ru-RU" sz="2400" dirty="0"/>
              <a:t>. Начинать </a:t>
            </a:r>
            <a:r>
              <a:rPr lang="ru-RU" sz="2400" dirty="0" smtClean="0"/>
              <a:t>можно </a:t>
            </a:r>
            <a:r>
              <a:rPr lang="ru-RU" sz="2400" dirty="0"/>
              <a:t>с любой буквы. </a:t>
            </a:r>
            <a:endParaRPr lang="ru-RU" sz="2400" dirty="0" smtClean="0"/>
          </a:p>
          <a:p>
            <a:pPr marL="0" indent="457200">
              <a:buNone/>
            </a:pPr>
            <a:r>
              <a:rPr lang="ru-RU" sz="2400" dirty="0" smtClean="0"/>
              <a:t>4: </a:t>
            </a:r>
            <a:r>
              <a:rPr lang="ru-RU" sz="2400" dirty="0"/>
              <a:t>все буквы маленькие, строчные, </a:t>
            </a:r>
            <a:r>
              <a:rPr lang="ru-RU" sz="2400" dirty="0" smtClean="0"/>
              <a:t>но </a:t>
            </a:r>
            <a:r>
              <a:rPr lang="ru-RU" sz="2400" dirty="0"/>
              <a:t>каждую букву надо писать по 2 раза: </a:t>
            </a:r>
            <a:r>
              <a:rPr lang="ru-RU" sz="2400" dirty="0" smtClean="0"/>
              <a:t>«</a:t>
            </a:r>
            <a:r>
              <a:rPr lang="ru-RU" sz="2400" dirty="0" err="1" smtClean="0"/>
              <a:t>вв</a:t>
            </a:r>
            <a:r>
              <a:rPr lang="ru-RU" sz="2400" dirty="0" smtClean="0"/>
              <a:t> </a:t>
            </a:r>
            <a:r>
              <a:rPr lang="ru-RU" sz="2400" dirty="0" err="1"/>
              <a:t>ппооллее</a:t>
            </a:r>
            <a:r>
              <a:rPr lang="ru-RU" sz="2400" dirty="0"/>
              <a:t> </a:t>
            </a:r>
            <a:r>
              <a:rPr lang="ru-RU" sz="2400" dirty="0" err="1"/>
              <a:t>уужж</a:t>
            </a:r>
            <a:r>
              <a:rPr lang="ru-RU" sz="2400" dirty="0"/>
              <a:t> </a:t>
            </a:r>
            <a:r>
              <a:rPr lang="ru-RU" sz="2400" dirty="0" err="1"/>
              <a:t>ттааяялл</a:t>
            </a:r>
            <a:r>
              <a:rPr lang="ru-RU" sz="2400" dirty="0"/>
              <a:t> </a:t>
            </a:r>
            <a:r>
              <a:rPr lang="ru-RU" sz="2400" dirty="0" err="1"/>
              <a:t>ссннеегг</a:t>
            </a:r>
            <a:r>
              <a:rPr lang="ru-RU" sz="2400" dirty="0"/>
              <a:t>».</a:t>
            </a:r>
          </a:p>
        </p:txBody>
      </p:sp>
    </p:spTree>
    <p:extLst>
      <p:ext uri="{BB962C8B-B14F-4D97-AF65-F5344CB8AC3E}">
        <p14:creationId xmlns:p14="http://schemas.microsoft.com/office/powerpoint/2010/main" val="249815647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rgbClr val="FEE898"/>
          </a:solidFill>
        </p:spPr>
        <p:txBody>
          <a:bodyPr>
            <a:normAutofit fontScale="90000"/>
          </a:bodyPr>
          <a:lstStyle/>
          <a:p>
            <a:r>
              <a:rPr lang="ru-RU" b="1" dirty="0">
                <a:solidFill>
                  <a:schemeClr val="bg1">
                    <a:lumMod val="6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Интерпретация и анализ </a:t>
            </a:r>
            <a:r>
              <a:rPr lang="ru-RU" b="1" dirty="0" smtClean="0">
                <a:solidFill>
                  <a:schemeClr val="bg1">
                    <a:lumMod val="6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результатов </a:t>
            </a:r>
            <a:endParaRPr lang="ru-RU" b="1" dirty="0">
              <a:solidFill>
                <a:schemeClr val="bg1">
                  <a:lumMod val="6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solidFill>
            <a:schemeClr val="accent3">
              <a:lumMod val="40000"/>
              <a:lumOff val="60000"/>
            </a:schemeClr>
          </a:solidFill>
        </p:spPr>
        <p:txBody>
          <a:bodyPr>
            <a:normAutofit fontScale="92500" lnSpcReduction="20000"/>
          </a:bodyPr>
          <a:lstStyle/>
          <a:p>
            <a:pPr indent="-396000"/>
            <a:r>
              <a:rPr lang="ru-RU" dirty="0"/>
              <a:t> </a:t>
            </a:r>
            <a:r>
              <a:rPr lang="ru-RU" sz="2600" b="1" dirty="0"/>
              <a:t>вычислить коэффициент </a:t>
            </a:r>
            <a:r>
              <a:rPr lang="ru-RU" sz="2600" dirty="0"/>
              <a:t>ригидности-пластичности (K): </a:t>
            </a:r>
            <a:r>
              <a:rPr lang="ru-RU" sz="2600" b="1" dirty="0" smtClean="0"/>
              <a:t>K </a:t>
            </a:r>
            <a:r>
              <a:rPr lang="ru-RU" sz="2600" b="1" dirty="0"/>
              <a:t>= (∑2+3+4 / 3) / ∑</a:t>
            </a:r>
            <a:r>
              <a:rPr lang="ru-RU" sz="2600" b="1" dirty="0" smtClean="0"/>
              <a:t>1, </a:t>
            </a:r>
            <a:r>
              <a:rPr lang="ru-RU" sz="2600" dirty="0" smtClean="0"/>
              <a:t>где </a:t>
            </a:r>
          </a:p>
          <a:p>
            <a:pPr marL="360000" indent="0">
              <a:buNone/>
            </a:pPr>
            <a:r>
              <a:rPr lang="ru-RU" sz="2600" dirty="0" smtClean="0"/>
              <a:t>∑</a:t>
            </a:r>
            <a:r>
              <a:rPr lang="ru-RU" sz="2600" dirty="0"/>
              <a:t>2+3+4 – сумма букв 2, 3,4 </a:t>
            </a:r>
            <a:r>
              <a:rPr lang="ru-RU" sz="2600" dirty="0" smtClean="0"/>
              <a:t>серий; </a:t>
            </a:r>
          </a:p>
          <a:p>
            <a:pPr marL="360000" indent="0">
              <a:buNone/>
            </a:pPr>
            <a:r>
              <a:rPr lang="ru-RU" sz="2600" dirty="0" smtClean="0"/>
              <a:t>∑</a:t>
            </a:r>
            <a:r>
              <a:rPr lang="ru-RU" sz="2600" dirty="0"/>
              <a:t>1  - сумма букв </a:t>
            </a:r>
            <a:r>
              <a:rPr lang="ru-RU" sz="2600" dirty="0" smtClean="0"/>
              <a:t>1-ой </a:t>
            </a:r>
            <a:r>
              <a:rPr lang="ru-RU" sz="2600" dirty="0"/>
              <a:t>серии. </a:t>
            </a:r>
            <a:endParaRPr lang="ru-RU" sz="2600" dirty="0" smtClean="0"/>
          </a:p>
          <a:p>
            <a:pPr indent="-396000"/>
            <a:r>
              <a:rPr lang="ru-RU" sz="2600" dirty="0"/>
              <a:t> </a:t>
            </a:r>
            <a:r>
              <a:rPr lang="ru-RU" sz="2600" b="1" dirty="0" smtClean="0"/>
              <a:t>соотнести </a:t>
            </a:r>
            <a:r>
              <a:rPr lang="ru-RU" sz="2600" b="1" dirty="0"/>
              <a:t>с </a:t>
            </a:r>
            <a:r>
              <a:rPr lang="ru-RU" sz="2600" b="1" dirty="0" smtClean="0"/>
              <a:t>нормативной шкалой: </a:t>
            </a:r>
          </a:p>
          <a:p>
            <a:pPr marL="360000" indent="0">
              <a:buNone/>
            </a:pPr>
            <a:r>
              <a:rPr lang="ru-RU" sz="2600" dirty="0" smtClean="0"/>
              <a:t>0,5-0,7 </a:t>
            </a:r>
            <a:r>
              <a:rPr lang="ru-RU" sz="2600" dirty="0"/>
              <a:t>– </a:t>
            </a:r>
            <a:r>
              <a:rPr lang="ru-RU" sz="2600" dirty="0" smtClean="0"/>
              <a:t>ни </a:t>
            </a:r>
            <a:r>
              <a:rPr lang="ru-RU" sz="2600" dirty="0"/>
              <a:t>одно из качеств ярко не выражено, смешанный тип; </a:t>
            </a:r>
            <a:endParaRPr lang="ru-RU" sz="2600" dirty="0" smtClean="0"/>
          </a:p>
          <a:p>
            <a:pPr marL="360000" indent="0">
              <a:buNone/>
            </a:pPr>
            <a:r>
              <a:rPr lang="ru-RU" sz="2600" dirty="0" smtClean="0"/>
              <a:t> </a:t>
            </a:r>
            <a:r>
              <a:rPr lang="ru-RU" sz="2600" dirty="0"/>
              <a:t>К &lt; 0,5 – </a:t>
            </a:r>
            <a:r>
              <a:rPr lang="ru-RU" sz="2600" dirty="0" smtClean="0"/>
              <a:t>ригидность</a:t>
            </a:r>
            <a:r>
              <a:rPr lang="ru-RU" sz="2600" dirty="0"/>
              <a:t>; </a:t>
            </a:r>
            <a:endParaRPr lang="ru-RU" sz="2600" dirty="0" smtClean="0"/>
          </a:p>
          <a:p>
            <a:pPr marL="360000" indent="0">
              <a:buNone/>
            </a:pPr>
            <a:r>
              <a:rPr lang="ru-RU" sz="2600" dirty="0" smtClean="0"/>
              <a:t>К </a:t>
            </a:r>
            <a:r>
              <a:rPr lang="ru-RU" sz="2600" dirty="0"/>
              <a:t>&gt; </a:t>
            </a:r>
            <a:r>
              <a:rPr lang="ru-RU" sz="2600" dirty="0" smtClean="0"/>
              <a:t>0,7 </a:t>
            </a:r>
            <a:r>
              <a:rPr lang="ru-RU" sz="2600" dirty="0"/>
              <a:t>– </a:t>
            </a:r>
            <a:r>
              <a:rPr lang="ru-RU" sz="2600" dirty="0" smtClean="0"/>
              <a:t>пластичность</a:t>
            </a:r>
            <a:r>
              <a:rPr lang="ru-RU" sz="2600" dirty="0"/>
              <a:t>. </a:t>
            </a:r>
            <a:endParaRPr lang="ru-RU" sz="2600" dirty="0" smtClean="0"/>
          </a:p>
          <a:p>
            <a:pPr marL="360000" indent="0">
              <a:buNone/>
            </a:pPr>
            <a:r>
              <a:rPr lang="ru-RU" sz="2600" b="1" dirty="0" smtClean="0"/>
              <a:t>Выводы:</a:t>
            </a:r>
            <a:r>
              <a:rPr lang="ru-RU" sz="2600" dirty="0" smtClean="0"/>
              <a:t> </a:t>
            </a:r>
            <a:r>
              <a:rPr lang="ru-RU" sz="2600" b="1" i="1" dirty="0" smtClean="0">
                <a:solidFill>
                  <a:srgbClr val="7030A0"/>
                </a:solidFill>
              </a:rPr>
              <a:t>по всем трем моторным пробам! Можно предположить тип темперамента (по описанию свойств НС)</a:t>
            </a:r>
            <a:endParaRPr lang="ru-RU" sz="2600" b="1" i="1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96532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3">
              <a:lumMod val="40000"/>
              <a:lumOff val="60000"/>
            </a:schemeClr>
          </a:solidFill>
        </p:spPr>
        <p:txBody>
          <a:bodyPr>
            <a:noAutofit/>
          </a:bodyPr>
          <a:lstStyle/>
          <a:p>
            <a:r>
              <a:rPr lang="ru-RU" sz="3200" i="1" dirty="0" smtClean="0"/>
              <a:t/>
            </a:r>
            <a:br>
              <a:rPr lang="ru-RU" sz="3200" i="1" dirty="0" smtClean="0"/>
            </a:br>
            <a:r>
              <a:rPr lang="ru-RU" sz="3200" i="1" dirty="0" smtClean="0"/>
              <a:t>Лабораторная </a:t>
            </a:r>
            <a:r>
              <a:rPr lang="ru-RU" sz="3200" i="1" dirty="0"/>
              <a:t>работа №2</a:t>
            </a:r>
            <a:r>
              <a:rPr lang="ru-RU" sz="3200" dirty="0"/>
              <a:t/>
            </a:r>
            <a:br>
              <a:rPr lang="ru-RU" sz="3200" dirty="0"/>
            </a:br>
            <a:r>
              <a:rPr lang="ru-RU" sz="3200" dirty="0"/>
              <a:t> ЛИЧНОСТНЫЙ ОПРОСНИК Г. АЙЗЕНКА (</a:t>
            </a:r>
            <a:r>
              <a:rPr lang="en-US" sz="4000" b="1" dirty="0"/>
              <a:t>EPI</a:t>
            </a:r>
            <a:r>
              <a:rPr lang="ru-RU" sz="3200" dirty="0"/>
              <a:t>)</a:t>
            </a:r>
            <a:br>
              <a:rPr lang="ru-RU" sz="3200" dirty="0"/>
            </a:b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solidFill>
            <a:srgbClr val="FEE898"/>
          </a:solidFill>
        </p:spPr>
        <p:txBody>
          <a:bodyPr>
            <a:normAutofit/>
          </a:bodyPr>
          <a:lstStyle/>
          <a:p>
            <a:pPr marL="0" indent="457200">
              <a:buNone/>
            </a:pPr>
            <a:r>
              <a:rPr lang="ru-RU" sz="2400" b="1" dirty="0"/>
              <a:t>Цель:</a:t>
            </a:r>
            <a:r>
              <a:rPr lang="ru-RU" sz="2400" dirty="0"/>
              <a:t> </a:t>
            </a:r>
            <a:r>
              <a:rPr lang="ru-RU" sz="2400" dirty="0" smtClean="0"/>
              <a:t>выявление </a:t>
            </a:r>
            <a:r>
              <a:rPr lang="ru-RU" sz="2400" dirty="0"/>
              <a:t>экстраверсии-интроверсии </a:t>
            </a:r>
            <a:r>
              <a:rPr lang="ru-RU" sz="2400" dirty="0" smtClean="0"/>
              <a:t> и эмоциональной </a:t>
            </a:r>
            <a:r>
              <a:rPr lang="ru-RU" sz="2400" dirty="0"/>
              <a:t>стабильности-нестабильности (</a:t>
            </a:r>
            <a:r>
              <a:rPr lang="ru-RU" sz="2400" dirty="0" err="1" smtClean="0"/>
              <a:t>нейротизма</a:t>
            </a:r>
            <a:r>
              <a:rPr lang="ru-RU" sz="2400" dirty="0" smtClean="0"/>
              <a:t>)личности.</a:t>
            </a:r>
          </a:p>
          <a:p>
            <a:pPr marL="0" indent="457200">
              <a:buNone/>
            </a:pPr>
            <a:r>
              <a:rPr lang="ru-RU" sz="2400" b="1" dirty="0"/>
              <a:t>Объект? </a:t>
            </a:r>
            <a:endParaRPr lang="ru-RU" sz="2400" b="1" dirty="0" smtClean="0"/>
          </a:p>
          <a:p>
            <a:pPr marL="0" indent="457200">
              <a:buNone/>
            </a:pPr>
            <a:r>
              <a:rPr lang="ru-RU" sz="2400" b="1" dirty="0" smtClean="0"/>
              <a:t>Предмет: тип темперамента (</a:t>
            </a:r>
            <a:r>
              <a:rPr lang="ru-RU" sz="2400" dirty="0" smtClean="0"/>
              <a:t>по соотношению экстраверсии-интроверсии и </a:t>
            </a:r>
            <a:r>
              <a:rPr lang="ru-RU" sz="2400" dirty="0" err="1" smtClean="0"/>
              <a:t>нейротизма</a:t>
            </a:r>
            <a:r>
              <a:rPr lang="ru-RU" sz="2400" dirty="0" smtClean="0"/>
              <a:t>)</a:t>
            </a:r>
            <a:endParaRPr lang="ru-RU" sz="2400" b="1" dirty="0"/>
          </a:p>
          <a:p>
            <a:pPr marL="0" indent="457200">
              <a:buNone/>
            </a:pPr>
            <a:r>
              <a:rPr lang="ru-RU" sz="2400" b="1" dirty="0" smtClean="0"/>
              <a:t>Материал </a:t>
            </a:r>
            <a:r>
              <a:rPr lang="ru-RU" sz="2400" b="1" dirty="0"/>
              <a:t>и оборудование: </a:t>
            </a:r>
            <a:r>
              <a:rPr lang="ru-RU" sz="2400" dirty="0"/>
              <a:t>текст опросника, лист для фиксации ответов, ключ, ручка. </a:t>
            </a:r>
            <a:endParaRPr lang="ru-RU" sz="2400" dirty="0" smtClean="0"/>
          </a:p>
          <a:p>
            <a:pPr marL="0" indent="457200">
              <a:buNone/>
            </a:pPr>
            <a:r>
              <a:rPr lang="ru-RU" sz="2400" b="1" dirty="0" smtClean="0"/>
              <a:t>Процедура проведения:</a:t>
            </a:r>
            <a:r>
              <a:rPr lang="ru-RU" sz="2400" dirty="0" smtClean="0"/>
              <a:t> тестирование по инструкции (57 вопросов, согласие/несогласие).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385469617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20000"/>
              <a:lumOff val="80000"/>
            </a:schemeClr>
          </a:solidFill>
        </p:spPr>
        <p:txBody>
          <a:bodyPr/>
          <a:lstStyle/>
          <a:p>
            <a:r>
              <a:rPr lang="ru-RU" dirty="0" smtClean="0"/>
              <a:t>Протокол первичных данных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47457069"/>
              </p:ext>
            </p:extLst>
          </p:nvPr>
        </p:nvGraphicFramePr>
        <p:xfrm>
          <a:off x="457200" y="1600200"/>
          <a:ext cx="8229600" cy="1651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203032"/>
                <a:gridCol w="648072"/>
                <a:gridCol w="576064"/>
                <a:gridCol w="802432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Вопросы 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№1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№2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№3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1. Часто ли Вы испытываете тягу к новым впечатлением, к тому, чтобы отвлечься, испытать сильные ощущения? 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+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+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-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2. Часто ли Вы чувствуете, что нуждаетесь в друзьях, которые могут Вас понять, ободрить или посочувствовать? 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-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-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+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</a:tr>
            </a:tbl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467544" y="3429000"/>
            <a:ext cx="8208912" cy="2031325"/>
          </a:xfrm>
          <a:prstGeom prst="rect">
            <a:avLst/>
          </a:prstGeom>
          <a:solidFill>
            <a:srgbClr val="92D050"/>
          </a:solidFill>
        </p:spPr>
        <p:txBody>
          <a:bodyPr wrap="square">
            <a:spAutoFit/>
          </a:bodyPr>
          <a:lstStyle/>
          <a:p>
            <a:pPr indent="457200"/>
            <a:r>
              <a:rPr lang="ru-RU" b="1" dirty="0"/>
              <a:t>Обработка результатов:</a:t>
            </a:r>
            <a:r>
              <a:rPr lang="ru-RU" dirty="0"/>
              <a:t>  </a:t>
            </a:r>
            <a:r>
              <a:rPr lang="ru-RU" dirty="0" smtClean="0"/>
              <a:t>подсчитать</a:t>
            </a:r>
            <a:r>
              <a:rPr lang="ru-RU" b="1" dirty="0" smtClean="0"/>
              <a:t>  баллы </a:t>
            </a:r>
            <a:r>
              <a:rPr lang="ru-RU" dirty="0"/>
              <a:t>в соответствии с ключом. </a:t>
            </a:r>
            <a:endParaRPr lang="ru-RU" dirty="0" smtClean="0"/>
          </a:p>
          <a:p>
            <a:pPr indent="457200"/>
            <a:r>
              <a:rPr lang="ru-RU" b="1" dirty="0" smtClean="0"/>
              <a:t>Интерпретация </a:t>
            </a:r>
            <a:r>
              <a:rPr lang="ru-RU" b="1" dirty="0"/>
              <a:t>и анализ результатов.</a:t>
            </a:r>
          </a:p>
          <a:p>
            <a:pPr indent="457200"/>
            <a:r>
              <a:rPr lang="ru-RU" b="1" dirty="0" smtClean="0"/>
              <a:t> </a:t>
            </a:r>
            <a:r>
              <a:rPr lang="ru-RU" dirty="0" smtClean="0"/>
              <a:t>Шкала </a:t>
            </a:r>
            <a:r>
              <a:rPr lang="ru-RU" dirty="0"/>
              <a:t>экстраверсия </a:t>
            </a:r>
            <a:r>
              <a:rPr lang="ru-RU" dirty="0" smtClean="0"/>
              <a:t>– интроверсия:  среднее 11-12, до - </a:t>
            </a:r>
            <a:r>
              <a:rPr lang="ru-RU" dirty="0" err="1" smtClean="0"/>
              <a:t>интр</a:t>
            </a:r>
            <a:r>
              <a:rPr lang="ru-RU" dirty="0" smtClean="0"/>
              <a:t>., выше-</a:t>
            </a:r>
            <a:r>
              <a:rPr lang="ru-RU" dirty="0" err="1" smtClean="0"/>
              <a:t>экст</a:t>
            </a:r>
            <a:r>
              <a:rPr lang="ru-RU" dirty="0" smtClean="0"/>
              <a:t>.</a:t>
            </a:r>
          </a:p>
          <a:p>
            <a:pPr indent="457200"/>
            <a:r>
              <a:rPr lang="ru-RU" dirty="0" smtClean="0"/>
              <a:t> Шкала </a:t>
            </a:r>
            <a:r>
              <a:rPr lang="ru-RU" dirty="0" err="1"/>
              <a:t>нейротизм</a:t>
            </a:r>
            <a:r>
              <a:rPr lang="ru-RU" dirty="0"/>
              <a:t> – стабильность</a:t>
            </a:r>
            <a:r>
              <a:rPr lang="ru-RU" dirty="0" smtClean="0"/>
              <a:t>: среднее 12–13, до – </a:t>
            </a:r>
            <a:r>
              <a:rPr lang="ru-RU" dirty="0" err="1" smtClean="0"/>
              <a:t>стаб</a:t>
            </a:r>
            <a:r>
              <a:rPr lang="ru-RU" dirty="0" smtClean="0"/>
              <a:t>; выше- </a:t>
            </a:r>
            <a:r>
              <a:rPr lang="ru-RU" dirty="0" err="1" smtClean="0"/>
              <a:t>нестаб</a:t>
            </a:r>
            <a:r>
              <a:rPr lang="ru-RU" dirty="0" smtClean="0"/>
              <a:t>. </a:t>
            </a:r>
          </a:p>
          <a:p>
            <a:pPr indent="457200"/>
            <a:r>
              <a:rPr lang="ru-RU" dirty="0"/>
              <a:t> Шкала </a:t>
            </a:r>
            <a:r>
              <a:rPr lang="ru-RU" dirty="0" smtClean="0"/>
              <a:t>лжи: 7 и выше – результаты не принимаются. </a:t>
            </a:r>
            <a:endParaRPr lang="ru-RU" dirty="0"/>
          </a:p>
          <a:p>
            <a:r>
              <a:rPr lang="ru-RU" b="1" dirty="0" smtClean="0"/>
              <a:t>Установить тип темперамента по сочетанию характеристик (</a:t>
            </a:r>
            <a:r>
              <a:rPr lang="ru-RU" dirty="0" smtClean="0"/>
              <a:t>круг </a:t>
            </a:r>
            <a:r>
              <a:rPr lang="ru-RU" dirty="0" err="1" smtClean="0"/>
              <a:t>Айзенка</a:t>
            </a:r>
            <a:r>
              <a:rPr lang="ru-RU" dirty="0" smtClean="0"/>
              <a:t>)</a:t>
            </a:r>
            <a:endParaRPr lang="ru-RU" b="1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476740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rgbClr val="DD7711"/>
          </a:solidFill>
        </p:spPr>
        <p:txBody>
          <a:bodyPr/>
          <a:lstStyle/>
          <a:p>
            <a:r>
              <a:rPr lang="ru-RU" b="1" dirty="0">
                <a:solidFill>
                  <a:schemeClr val="bg2"/>
                </a:solidFill>
              </a:rPr>
              <a:t>ЦЕЛИ ПРАКТИКУМА</a:t>
            </a:r>
            <a:endParaRPr lang="ru-RU" dirty="0">
              <a:solidFill>
                <a:schemeClr val="bg2"/>
              </a:solidFill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18362307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73321915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gradFill>
            <a:gsLst>
              <a:gs pos="8000">
                <a:srgbClr val="F76D8B"/>
              </a:gs>
              <a:gs pos="46000">
                <a:srgbClr val="FEE898"/>
              </a:gs>
              <a:gs pos="31000">
                <a:srgbClr val="FEE898"/>
              </a:gs>
              <a:gs pos="82000">
                <a:srgbClr val="F4708F"/>
              </a:gs>
            </a:gsLst>
            <a:path path="circle">
              <a:fillToRect l="100000" b="100000"/>
            </a:path>
          </a:gradFill>
        </p:spPr>
        <p:txBody>
          <a:bodyPr>
            <a:noAutofit/>
          </a:bodyPr>
          <a:lstStyle/>
          <a:p>
            <a:r>
              <a:rPr lang="ru-RU" sz="3200" i="1" dirty="0" smtClean="0"/>
              <a:t/>
            </a:r>
            <a:br>
              <a:rPr lang="ru-RU" sz="3200" i="1" dirty="0" smtClean="0"/>
            </a:br>
            <a:r>
              <a:rPr lang="ru-RU" sz="3200" i="1" dirty="0" smtClean="0"/>
              <a:t>круг </a:t>
            </a:r>
            <a:r>
              <a:rPr lang="ru-RU" sz="3200" dirty="0" smtClean="0"/>
              <a:t>Г</a:t>
            </a:r>
            <a:r>
              <a:rPr lang="ru-RU" sz="3200" dirty="0"/>
              <a:t>. АЙЗЕНКА </a:t>
            </a:r>
            <a:r>
              <a:rPr lang="ru-RU" sz="3200" dirty="0" smtClean="0"/>
              <a:t>для установления типа темперамента</a:t>
            </a:r>
            <a:r>
              <a:rPr lang="ru-RU" sz="3200" dirty="0"/>
              <a:t/>
            </a:r>
            <a:br>
              <a:rPr lang="ru-RU" sz="3200" dirty="0"/>
            </a:br>
            <a:endParaRPr lang="ru-RU" sz="3200" dirty="0"/>
          </a:p>
        </p:txBody>
      </p:sp>
      <p:pic>
        <p:nvPicPr>
          <p:cNvPr id="4" name="Picture 2" descr="кгур айзенка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75656" y="1412776"/>
            <a:ext cx="6480720" cy="4824536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13424795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rgbClr val="92D050"/>
          </a:solidFill>
        </p:spPr>
        <p:txBody>
          <a:bodyPr>
            <a:normAutofit fontScale="90000"/>
          </a:bodyPr>
          <a:lstStyle/>
          <a:p>
            <a:r>
              <a:rPr lang="ru-RU" dirty="0" smtClean="0"/>
              <a:t>Интерпретация темперамента испытуемых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solidFill>
            <a:srgbClr val="FEE898"/>
          </a:solidFill>
        </p:spPr>
        <p:txBody>
          <a:bodyPr/>
          <a:lstStyle/>
          <a:p>
            <a:pPr marL="0" indent="457200">
              <a:buNone/>
            </a:pPr>
            <a:r>
              <a:rPr lang="ru-RU" dirty="0" smtClean="0"/>
              <a:t>Назвать для каждого полученный результат (характеристики и тип темперамента) и описать его темперамент, опираясь на методику </a:t>
            </a:r>
            <a:r>
              <a:rPr lang="ru-RU" dirty="0" err="1" smtClean="0"/>
              <a:t>Айзенка</a:t>
            </a:r>
            <a:endParaRPr lang="ru-RU" dirty="0" smtClean="0"/>
          </a:p>
          <a:p>
            <a:pPr marL="0" indent="457200">
              <a:buNone/>
            </a:pP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Выводы:</a:t>
            </a:r>
            <a:r>
              <a:rPr lang="ru-RU" b="1" dirty="0" smtClean="0"/>
              <a:t> </a:t>
            </a:r>
            <a:r>
              <a:rPr lang="ru-RU" dirty="0" smtClean="0"/>
              <a:t>на основании сочетания установленных характеристик у испытуемых выявлены следующие типы темперамента: №1 – сангвиник……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5048180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gradFill flip="none" rotWithShape="1">
            <a:gsLst>
              <a:gs pos="0">
                <a:schemeClr val="accent6">
                  <a:lumMod val="40000"/>
                  <a:lumOff val="60000"/>
                  <a:shade val="30000"/>
                  <a:satMod val="115000"/>
                </a:schemeClr>
              </a:gs>
              <a:gs pos="50000">
                <a:schemeClr val="accent6">
                  <a:lumMod val="40000"/>
                  <a:lumOff val="60000"/>
                  <a:shade val="67500"/>
                  <a:satMod val="115000"/>
                </a:schemeClr>
              </a:gs>
              <a:gs pos="100000">
                <a:schemeClr val="accent6">
                  <a:lumMod val="40000"/>
                  <a:lumOff val="60000"/>
                  <a:shade val="100000"/>
                  <a:satMod val="115000"/>
                </a:schemeClr>
              </a:gs>
            </a:gsLst>
            <a:path path="circle">
              <a:fillToRect l="100000" b="100000"/>
            </a:path>
            <a:tileRect t="-100000" r="-100000"/>
          </a:gradFill>
        </p:spPr>
        <p:txBody>
          <a:bodyPr>
            <a:normAutofit/>
          </a:bodyPr>
          <a:lstStyle/>
          <a:p>
            <a:r>
              <a:rPr lang="ru-RU" b="1" i="1" dirty="0" smtClean="0">
                <a:solidFill>
                  <a:schemeClr val="bg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ХАРАКТЕР</a:t>
            </a:r>
            <a:endParaRPr lang="ru-RU" b="1" i="1" dirty="0">
              <a:solidFill>
                <a:schemeClr val="bg1">
                  <a:lumMod val="9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gradFill flip="none" rotWithShape="1">
            <a:gsLst>
              <a:gs pos="0">
                <a:srgbClr val="FFC000">
                  <a:shade val="30000"/>
                  <a:satMod val="115000"/>
                </a:srgbClr>
              </a:gs>
              <a:gs pos="50000">
                <a:srgbClr val="FFC000">
                  <a:shade val="67500"/>
                  <a:satMod val="115000"/>
                </a:srgbClr>
              </a:gs>
              <a:gs pos="100000">
                <a:srgbClr val="FFC000">
                  <a:shade val="100000"/>
                  <a:satMod val="115000"/>
                </a:srgbClr>
              </a:gs>
            </a:gsLst>
            <a:lin ang="0" scaled="1"/>
            <a:tileRect/>
          </a:gradFill>
        </p:spPr>
        <p:txBody>
          <a:bodyPr>
            <a:normAutofit fontScale="92500" lnSpcReduction="10000"/>
          </a:bodyPr>
          <a:lstStyle/>
          <a:p>
            <a:r>
              <a:rPr lang="ru-RU" b="1" dirty="0"/>
              <a:t>Характер</a:t>
            </a:r>
            <a:r>
              <a:rPr lang="ru-RU" dirty="0"/>
              <a:t> — индивидуальное сочетание устойчивых психических особенностей человека, обусловливающих типичный для </a:t>
            </a:r>
            <a:r>
              <a:rPr lang="ru-RU" dirty="0" smtClean="0"/>
              <a:t>его </a:t>
            </a:r>
            <a:r>
              <a:rPr lang="ru-RU" dirty="0"/>
              <a:t>способ поведения в определенных жизненных условиях и обстоятельствах. </a:t>
            </a:r>
          </a:p>
          <a:p>
            <a:r>
              <a:rPr lang="ru-RU" dirty="0" smtClean="0"/>
              <a:t>тесно </a:t>
            </a:r>
            <a:r>
              <a:rPr lang="ru-RU" u="sng" dirty="0"/>
              <a:t>связан с  темпераментом </a:t>
            </a:r>
            <a:r>
              <a:rPr lang="ru-RU" dirty="0" smtClean="0"/>
              <a:t>( Т-внешняя </a:t>
            </a:r>
            <a:r>
              <a:rPr lang="ru-RU" dirty="0"/>
              <a:t>форма </a:t>
            </a:r>
            <a:r>
              <a:rPr lang="ru-RU" dirty="0" smtClean="0"/>
              <a:t>его выражения). </a:t>
            </a:r>
          </a:p>
          <a:p>
            <a:r>
              <a:rPr lang="ru-RU" u="sng" dirty="0" smtClean="0"/>
              <a:t>формируется </a:t>
            </a:r>
            <a:r>
              <a:rPr lang="ru-RU" u="sng" dirty="0"/>
              <a:t>прижизненно </a:t>
            </a:r>
            <a:r>
              <a:rPr lang="ru-RU" dirty="0"/>
              <a:t>(«чеканка</a:t>
            </a:r>
            <a:r>
              <a:rPr lang="ru-RU" dirty="0" smtClean="0"/>
              <a:t>»); </a:t>
            </a:r>
            <a:r>
              <a:rPr lang="ru-RU" dirty="0"/>
              <a:t>стержень </a:t>
            </a:r>
            <a:r>
              <a:rPr lang="ru-RU" dirty="0" smtClean="0"/>
              <a:t>личности; </a:t>
            </a:r>
          </a:p>
          <a:p>
            <a:r>
              <a:rPr lang="ru-RU" dirty="0" smtClean="0"/>
              <a:t>единство </a:t>
            </a:r>
            <a:r>
              <a:rPr lang="ru-RU" u="sng" dirty="0" smtClean="0"/>
              <a:t>индивидуальных и типических черт</a:t>
            </a:r>
            <a:r>
              <a:rPr lang="ru-RU" dirty="0" smtClean="0"/>
              <a:t>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5681514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gradFill>
            <a:gsLst>
              <a:gs pos="8000">
                <a:srgbClr val="F76D8B"/>
              </a:gs>
              <a:gs pos="46000">
                <a:srgbClr val="FEE898"/>
              </a:gs>
              <a:gs pos="31000">
                <a:srgbClr val="FEE898"/>
              </a:gs>
              <a:gs pos="82000">
                <a:srgbClr val="F4708F"/>
              </a:gs>
            </a:gsLst>
            <a:path path="circle">
              <a:fillToRect l="100000" b="100000"/>
            </a:path>
          </a:gradFill>
        </p:spPr>
        <p:txBody>
          <a:bodyPr/>
          <a:lstStyle/>
          <a:p>
            <a:r>
              <a:rPr lang="ru-RU" b="1" dirty="0"/>
              <a:t>ТИПОЛОГИИ</a:t>
            </a:r>
            <a:r>
              <a:rPr lang="ru-RU" dirty="0"/>
              <a:t> </a:t>
            </a:r>
            <a:r>
              <a:rPr lang="ru-RU" b="1" dirty="0"/>
              <a:t> ХАРАКТЕРА</a:t>
            </a:r>
            <a:endParaRPr lang="ru-RU" dirty="0"/>
          </a:p>
        </p:txBody>
      </p:sp>
      <p:sp>
        <p:nvSpPr>
          <p:cNvPr id="6" name="Объект 5"/>
          <p:cNvSpPr>
            <a:spLocks noGrp="1"/>
          </p:cNvSpPr>
          <p:nvPr>
            <p:ph idx="1"/>
          </p:nvPr>
        </p:nvSpPr>
        <p:spPr>
          <a:solidFill>
            <a:srgbClr val="FFFFCC"/>
          </a:solidFill>
        </p:spPr>
        <p:txBody>
          <a:bodyPr>
            <a:normAutofit fontScale="70000" lnSpcReduction="20000"/>
          </a:bodyPr>
          <a:lstStyle/>
          <a:p>
            <a:r>
              <a:rPr lang="ru-RU" i="1" dirty="0" smtClean="0"/>
              <a:t>Физиогномика </a:t>
            </a:r>
            <a:r>
              <a:rPr lang="ru-RU" i="1" dirty="0"/>
              <a:t>(по типам лица)</a:t>
            </a:r>
          </a:p>
          <a:p>
            <a:r>
              <a:rPr lang="ru-RU" i="1" dirty="0"/>
              <a:t>Хиромантия (кисти рук)</a:t>
            </a:r>
          </a:p>
          <a:p>
            <a:r>
              <a:rPr lang="ru-RU" i="1" dirty="0"/>
              <a:t>Зодиакальная типология</a:t>
            </a:r>
          </a:p>
          <a:p>
            <a:r>
              <a:rPr lang="ru-RU" dirty="0"/>
              <a:t>Конституционные (по внешнему виду): </a:t>
            </a:r>
            <a:r>
              <a:rPr lang="ru-RU" dirty="0" err="1"/>
              <a:t>Ч.Ломброзо</a:t>
            </a:r>
            <a:r>
              <a:rPr lang="ru-RU" dirty="0"/>
              <a:t>, </a:t>
            </a:r>
            <a:r>
              <a:rPr lang="ru-RU" dirty="0" err="1"/>
              <a:t>Э.Кречмер</a:t>
            </a:r>
            <a:r>
              <a:rPr lang="ru-RU" dirty="0"/>
              <a:t> (астеники, пикники, атлетики), </a:t>
            </a:r>
            <a:r>
              <a:rPr lang="ru-RU" dirty="0" err="1"/>
              <a:t>У.Шелдон</a:t>
            </a:r>
            <a:endParaRPr lang="ru-RU" dirty="0"/>
          </a:p>
          <a:p>
            <a:r>
              <a:rPr lang="ru-RU" dirty="0"/>
              <a:t>Социальные </a:t>
            </a:r>
            <a:r>
              <a:rPr lang="ru-RU" dirty="0" smtClean="0"/>
              <a:t>типы, обусловленный общественно-историческими условиями </a:t>
            </a:r>
            <a:r>
              <a:rPr lang="ru-RU" dirty="0"/>
              <a:t>(</a:t>
            </a:r>
            <a:r>
              <a:rPr lang="ru-RU" dirty="0" err="1"/>
              <a:t>Э.Фромм</a:t>
            </a:r>
            <a:r>
              <a:rPr lang="ru-RU" dirty="0" smtClean="0"/>
              <a:t>)</a:t>
            </a:r>
          </a:p>
          <a:p>
            <a:r>
              <a:rPr lang="ru-RU" dirty="0" err="1" smtClean="0"/>
              <a:t>Психогеометрия</a:t>
            </a:r>
            <a:r>
              <a:rPr lang="ru-RU" dirty="0" smtClean="0"/>
              <a:t> (квадрат, круг, треугольник, зигзаг)</a:t>
            </a:r>
            <a:endParaRPr lang="ru-RU" dirty="0"/>
          </a:p>
          <a:p>
            <a:r>
              <a:rPr lang="ru-RU" dirty="0"/>
              <a:t>Акцентуации характера (</a:t>
            </a:r>
            <a:r>
              <a:rPr lang="ru-RU" dirty="0" err="1"/>
              <a:t>К.Леонгард</a:t>
            </a:r>
            <a:r>
              <a:rPr lang="ru-RU" dirty="0"/>
              <a:t>; </a:t>
            </a:r>
            <a:r>
              <a:rPr lang="ru-RU" dirty="0" err="1"/>
              <a:t>А.Личко</a:t>
            </a:r>
            <a:r>
              <a:rPr lang="ru-RU" dirty="0"/>
              <a:t>).</a:t>
            </a:r>
          </a:p>
          <a:p>
            <a:pPr marL="0" indent="457200">
              <a:buNone/>
            </a:pPr>
            <a:r>
              <a:rPr lang="ru-RU" b="1" i="1" dirty="0"/>
              <a:t>Акцентуация характера </a:t>
            </a:r>
            <a:r>
              <a:rPr lang="ru-RU" dirty="0"/>
              <a:t>— яркая степень выраженности отдельных черт характера и их сочетаний, представляющая крайний вариант нормы, граничащий с психопатией.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1428707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gradFill>
            <a:gsLst>
              <a:gs pos="8000">
                <a:srgbClr val="F76D8B"/>
              </a:gs>
              <a:gs pos="59000">
                <a:srgbClr val="FEE898"/>
              </a:gs>
              <a:gs pos="20000">
                <a:srgbClr val="FEE898"/>
              </a:gs>
              <a:gs pos="90000">
                <a:srgbClr val="F4708F"/>
              </a:gs>
            </a:gsLst>
            <a:path path="circle">
              <a:fillToRect l="100000" b="100000"/>
            </a:path>
          </a:gradFill>
        </p:spPr>
        <p:txBody>
          <a:bodyPr>
            <a:noAutofit/>
          </a:bodyPr>
          <a:lstStyle/>
          <a:p>
            <a:r>
              <a:rPr lang="ru-RU" sz="3200" b="1" dirty="0" smtClean="0"/>
              <a:t/>
            </a:r>
            <a:br>
              <a:rPr lang="ru-RU" sz="3200" b="1" dirty="0" smtClean="0"/>
            </a:br>
            <a:r>
              <a:rPr lang="ru-RU" sz="2400" b="1" dirty="0" smtClean="0"/>
              <a:t>ЛАБОРАТОРНАЯ </a:t>
            </a:r>
            <a:r>
              <a:rPr lang="ru-RU" sz="2400" b="1" dirty="0"/>
              <a:t>РАБОТА № 3 </a:t>
            </a:r>
            <a:r>
              <a:rPr lang="ru-RU" sz="2400" b="1" dirty="0" smtClean="0"/>
              <a:t/>
            </a:r>
            <a:br>
              <a:rPr lang="ru-RU" sz="2400" b="1" dirty="0" smtClean="0"/>
            </a:br>
            <a:r>
              <a:rPr lang="ru-RU" sz="2400" b="1" dirty="0" smtClean="0"/>
              <a:t>«</a:t>
            </a:r>
            <a:r>
              <a:rPr lang="ru-RU" sz="2800" b="1" dirty="0" smtClean="0"/>
              <a:t>Акцентуации характера и темперамента», </a:t>
            </a:r>
            <a:r>
              <a:rPr lang="ru-RU" sz="2800" b="1" dirty="0" err="1" smtClean="0"/>
              <a:t>К.Леонгард</a:t>
            </a:r>
            <a:r>
              <a:rPr lang="ru-RU" sz="2800" b="1" dirty="0" smtClean="0"/>
              <a:t> и </a:t>
            </a:r>
            <a:r>
              <a:rPr lang="ru-RU" sz="2800" b="1" dirty="0" err="1" smtClean="0"/>
              <a:t>Г.Шмишек</a:t>
            </a:r>
            <a:r>
              <a:rPr lang="ru-RU" sz="2800" dirty="0"/>
              <a:t/>
            </a:r>
            <a:br>
              <a:rPr lang="ru-RU" sz="2800" dirty="0"/>
            </a:b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solidFill>
            <a:srgbClr val="FFFFCC"/>
          </a:solidFill>
        </p:spPr>
        <p:txBody>
          <a:bodyPr>
            <a:normAutofit fontScale="92500" lnSpcReduction="10000"/>
          </a:bodyPr>
          <a:lstStyle/>
          <a:p>
            <a:pPr marL="0" indent="457200">
              <a:buNone/>
            </a:pPr>
            <a:r>
              <a:rPr lang="ru-RU" sz="2800" b="1" dirty="0"/>
              <a:t>Цель:</a:t>
            </a:r>
            <a:r>
              <a:rPr lang="ru-RU" sz="2800" dirty="0"/>
              <a:t> выявление типа акцентуаций </a:t>
            </a:r>
            <a:r>
              <a:rPr lang="ru-RU" sz="2800" dirty="0" smtClean="0"/>
              <a:t>характера и темперамента. </a:t>
            </a:r>
            <a:endParaRPr lang="ru-RU" sz="2800" dirty="0" smtClean="0"/>
          </a:p>
          <a:p>
            <a:pPr marL="0" indent="457200">
              <a:buNone/>
            </a:pPr>
            <a:r>
              <a:rPr lang="ru-RU" sz="2800" b="1" dirty="0"/>
              <a:t>Объект? </a:t>
            </a:r>
            <a:r>
              <a:rPr lang="ru-RU" sz="2800" b="1" dirty="0" smtClean="0"/>
              <a:t>Предмет?</a:t>
            </a:r>
          </a:p>
          <a:p>
            <a:pPr marL="0" indent="457200">
              <a:buNone/>
            </a:pPr>
            <a:r>
              <a:rPr lang="ru-RU" sz="2800" b="1" dirty="0"/>
              <a:t>Материал и оборудование: </a:t>
            </a:r>
            <a:r>
              <a:rPr lang="ru-RU" sz="2800" dirty="0"/>
              <a:t>текст опросника, лист для фиксации ответов, ключ, ручка. </a:t>
            </a:r>
          </a:p>
          <a:p>
            <a:pPr marL="0" indent="457200">
              <a:buNone/>
            </a:pPr>
            <a:r>
              <a:rPr lang="ru-RU" sz="2800" b="1" dirty="0"/>
              <a:t>Процедура проведения:</a:t>
            </a:r>
            <a:r>
              <a:rPr lang="ru-RU" sz="2800" dirty="0"/>
              <a:t> тестирование по инструкции </a:t>
            </a:r>
            <a:r>
              <a:rPr lang="ru-RU" sz="2800" dirty="0" smtClean="0"/>
              <a:t>(88 утверждений, </a:t>
            </a:r>
            <a:r>
              <a:rPr lang="ru-RU" sz="2800" dirty="0"/>
              <a:t>согласие/несогласие</a:t>
            </a:r>
            <a:r>
              <a:rPr lang="ru-RU" sz="2800" dirty="0" smtClean="0"/>
              <a:t>).</a:t>
            </a:r>
          </a:p>
          <a:p>
            <a:pPr marL="0" indent="457200">
              <a:buNone/>
            </a:pPr>
            <a:r>
              <a:rPr lang="ru-RU" sz="2400" b="1" i="1" dirty="0" smtClean="0"/>
              <a:t>Протокол первичных данных </a:t>
            </a:r>
            <a:r>
              <a:rPr lang="ru-RU" sz="2400" i="1" dirty="0" smtClean="0"/>
              <a:t>по аналогии с тестом </a:t>
            </a:r>
            <a:r>
              <a:rPr lang="ru-RU" sz="2400" i="1" dirty="0" err="1" smtClean="0"/>
              <a:t>Айзенка</a:t>
            </a:r>
            <a:endParaRPr lang="ru-RU" sz="2400" i="1" dirty="0" smtClean="0"/>
          </a:p>
          <a:p>
            <a:pPr marL="0" indent="457200">
              <a:buNone/>
            </a:pPr>
            <a:r>
              <a:rPr lang="ru-RU" sz="2800" b="1" dirty="0" smtClean="0"/>
              <a:t>Обработка данных:</a:t>
            </a:r>
            <a:r>
              <a:rPr lang="ru-RU" sz="2800" dirty="0" smtClean="0"/>
              <a:t> по ключу  (сумма баллов Х коэффициент для уравнивания шкал). </a:t>
            </a:r>
          </a:p>
          <a:p>
            <a:pPr marL="0" indent="457200">
              <a:buNone/>
            </a:pPr>
            <a:r>
              <a:rPr lang="ru-RU" sz="2800" dirty="0" smtClean="0"/>
              <a:t>Включает </a:t>
            </a:r>
            <a:r>
              <a:rPr lang="ru-RU" sz="2800" b="1" dirty="0" smtClean="0"/>
              <a:t>10 шкал</a:t>
            </a:r>
            <a:r>
              <a:rPr lang="ru-RU" sz="2800" dirty="0" smtClean="0"/>
              <a:t>, отражающих черты характера.</a:t>
            </a:r>
            <a:endParaRPr lang="ru-RU" sz="2800" dirty="0"/>
          </a:p>
          <a:p>
            <a:pPr marL="0" indent="45720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4348751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rgbClr val="FFC000"/>
          </a:solidFill>
        </p:spPr>
        <p:txBody>
          <a:bodyPr>
            <a:normAutofit fontScale="90000"/>
          </a:bodyPr>
          <a:lstStyle/>
          <a:p>
            <a:r>
              <a:rPr lang="ru-RU" b="1" dirty="0"/>
              <a:t>Интерпретация и анализ </a:t>
            </a:r>
            <a:r>
              <a:rPr lang="ru-RU" b="1" dirty="0" smtClean="0"/>
              <a:t>результатов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solidFill>
            <a:schemeClr val="accent3">
              <a:lumMod val="20000"/>
              <a:lumOff val="80000"/>
            </a:schemeClr>
          </a:solidFill>
        </p:spPr>
        <p:txBody>
          <a:bodyPr>
            <a:normAutofit lnSpcReduction="10000"/>
          </a:bodyPr>
          <a:lstStyle/>
          <a:p>
            <a:pPr marL="0" indent="457200" algn="ctr">
              <a:buNone/>
            </a:pPr>
            <a:r>
              <a:rPr lang="ru-RU" sz="2400" i="1" dirty="0"/>
              <a:t>Максимальная сумма баллов - </a:t>
            </a:r>
            <a:r>
              <a:rPr lang="ru-RU" sz="2400" b="1" i="1" dirty="0"/>
              <a:t>24.</a:t>
            </a:r>
            <a:r>
              <a:rPr lang="ru-RU" sz="2400" i="1" dirty="0"/>
              <a:t> </a:t>
            </a:r>
          </a:p>
          <a:p>
            <a:pPr lvl="0"/>
            <a:r>
              <a:rPr lang="ru-RU" sz="2400" b="1" dirty="0" smtClean="0"/>
              <a:t>от </a:t>
            </a:r>
            <a:r>
              <a:rPr lang="ru-RU" sz="2400" b="1" dirty="0"/>
              <a:t>15 до 19</a:t>
            </a:r>
            <a:r>
              <a:rPr lang="ru-RU" sz="2400" dirty="0"/>
              <a:t>  - </a:t>
            </a:r>
            <a:r>
              <a:rPr lang="ru-RU" sz="2400" u="sng" dirty="0"/>
              <a:t>тенденция</a:t>
            </a:r>
            <a:r>
              <a:rPr lang="ru-RU" sz="2400" dirty="0"/>
              <a:t> к </a:t>
            </a:r>
            <a:r>
              <a:rPr lang="ru-RU" sz="2400" dirty="0" smtClean="0"/>
              <a:t>акцентуации</a:t>
            </a:r>
            <a:r>
              <a:rPr lang="ru-RU" sz="2400" dirty="0"/>
              <a:t>. </a:t>
            </a:r>
          </a:p>
          <a:p>
            <a:pPr lvl="0"/>
            <a:r>
              <a:rPr lang="ru-RU" sz="2400" b="1" dirty="0" smtClean="0"/>
              <a:t>более </a:t>
            </a:r>
            <a:r>
              <a:rPr lang="ru-RU" sz="2400" b="1" dirty="0"/>
              <a:t>19 баллов</a:t>
            </a:r>
            <a:r>
              <a:rPr lang="ru-RU" sz="2400" dirty="0"/>
              <a:t>  - </a:t>
            </a:r>
            <a:r>
              <a:rPr lang="ru-RU" sz="2400" dirty="0" smtClean="0"/>
              <a:t>акцентуация.  </a:t>
            </a:r>
            <a:endParaRPr lang="ru-RU" sz="2400" dirty="0"/>
          </a:p>
          <a:p>
            <a:pPr lvl="0"/>
            <a:r>
              <a:rPr lang="ru-RU" sz="2400" dirty="0" smtClean="0"/>
              <a:t>если </a:t>
            </a:r>
            <a:r>
              <a:rPr lang="ru-RU" sz="2400" dirty="0"/>
              <a:t>ни одно свойство </a:t>
            </a:r>
            <a:r>
              <a:rPr lang="ru-RU" sz="2400" u="sng" dirty="0"/>
              <a:t>не превышает показателя 19 баллов</a:t>
            </a:r>
            <a:r>
              <a:rPr lang="ru-RU" sz="2400" dirty="0"/>
              <a:t>, </a:t>
            </a:r>
            <a:r>
              <a:rPr lang="ru-RU" sz="2400" dirty="0" smtClean="0"/>
              <a:t>то подсчитать </a:t>
            </a:r>
            <a:r>
              <a:rPr lang="ru-RU" sz="2400" b="1" dirty="0"/>
              <a:t>средний показатель по всем </a:t>
            </a:r>
            <a:r>
              <a:rPr lang="ru-RU" sz="2400" b="1" dirty="0" smtClean="0"/>
              <a:t>чертам</a:t>
            </a:r>
            <a:r>
              <a:rPr lang="ru-RU" sz="2400" dirty="0" smtClean="0"/>
              <a:t> </a:t>
            </a:r>
            <a:r>
              <a:rPr lang="ru-RU" sz="2400" dirty="0"/>
              <a:t>и выделить </a:t>
            </a:r>
            <a:r>
              <a:rPr lang="ru-RU" sz="2400" dirty="0" smtClean="0"/>
              <a:t>те, </a:t>
            </a:r>
            <a:r>
              <a:rPr lang="ru-RU" sz="2400" dirty="0"/>
              <a:t>показатели которых выше </a:t>
            </a:r>
            <a:r>
              <a:rPr lang="ru-RU" sz="2400" dirty="0" smtClean="0"/>
              <a:t> </a:t>
            </a:r>
            <a:r>
              <a:rPr lang="ru-RU" sz="2400" dirty="0"/>
              <a:t>среднего</a:t>
            </a:r>
            <a:r>
              <a:rPr lang="ru-RU" sz="2400" dirty="0" smtClean="0"/>
              <a:t>.</a:t>
            </a:r>
          </a:p>
          <a:p>
            <a:pPr marL="0" lvl="0" indent="457200">
              <a:buNone/>
            </a:pPr>
            <a:r>
              <a:rPr lang="ru-RU" dirty="0" smtClean="0"/>
              <a:t>Дать характеристику (описание) индивидуальных результатов </a:t>
            </a:r>
            <a:r>
              <a:rPr lang="ru-RU" dirty="0" err="1" smtClean="0"/>
              <a:t>испыт</a:t>
            </a:r>
            <a:r>
              <a:rPr lang="ru-RU" dirty="0" smtClean="0"/>
              <a:t>-х!</a:t>
            </a:r>
          </a:p>
          <a:p>
            <a:pPr marL="0" lvl="0" indent="457200">
              <a:buNone/>
            </a:pPr>
            <a:r>
              <a:rPr lang="ru-RU" b="1" dirty="0" smtClean="0"/>
              <a:t>Вывод: </a:t>
            </a:r>
            <a:r>
              <a:rPr lang="ru-RU" i="1" dirty="0" smtClean="0"/>
              <a:t>краткие итоги</a:t>
            </a:r>
            <a:endParaRPr lang="ru-RU" i="1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2035218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5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r>
              <a:rPr lang="ru-RU" sz="2200" b="1" i="1" dirty="0" smtClean="0"/>
              <a:t/>
            </a:r>
            <a:br>
              <a:rPr lang="ru-RU" sz="2200" b="1" i="1" dirty="0" smtClean="0"/>
            </a:br>
            <a:r>
              <a:rPr lang="ru-RU" sz="2200" b="1" i="1" dirty="0" smtClean="0"/>
              <a:t>задание </a:t>
            </a:r>
            <a:r>
              <a:rPr lang="ru-RU" sz="2200" b="1" i="1" dirty="0"/>
              <a:t>по теме 1 </a:t>
            </a:r>
            <a:r>
              <a:rPr lang="ru-RU" sz="2200" dirty="0"/>
              <a:t/>
            </a:r>
            <a:br>
              <a:rPr lang="ru-RU" sz="2200" dirty="0"/>
            </a:br>
            <a:r>
              <a:rPr lang="ru-RU" sz="2200" b="1" dirty="0" smtClean="0"/>
              <a:t>«ТЕМПЕРАМЕНТ </a:t>
            </a:r>
            <a:r>
              <a:rPr lang="ru-RU" sz="2200" b="1" dirty="0"/>
              <a:t>и ХАРАКТЕРОЛОГИЧЕСКИЕ ОСОБЕННОСТИ </a:t>
            </a:r>
            <a:r>
              <a:rPr lang="ru-RU" sz="2200" b="1" dirty="0" smtClean="0"/>
              <a:t>ЛИЧНОСТИ»:</a:t>
            </a:r>
            <a:r>
              <a:rPr lang="ru-RU" sz="3100" b="1" dirty="0" smtClean="0"/>
              <a:t>  лабораторные </a:t>
            </a:r>
            <a:r>
              <a:rPr lang="ru-RU" sz="3100" b="1" dirty="0"/>
              <a:t>работы</a:t>
            </a:r>
            <a:br>
              <a:rPr lang="ru-RU" sz="3100" b="1" dirty="0"/>
            </a:br>
            <a:endParaRPr lang="ru-RU" sz="31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solidFill>
            <a:srgbClr val="FEE898"/>
          </a:solidFill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dirty="0" smtClean="0"/>
              <a:t>Выполнить </a:t>
            </a:r>
            <a:r>
              <a:rPr lang="ru-RU" b="1" u="sng" dirty="0" smtClean="0"/>
              <a:t>одну работу </a:t>
            </a:r>
            <a:r>
              <a:rPr lang="ru-RU" dirty="0" smtClean="0"/>
              <a:t>из предложенных:</a:t>
            </a:r>
          </a:p>
          <a:p>
            <a:r>
              <a:rPr lang="ru-RU" dirty="0" smtClean="0"/>
              <a:t>Методы </a:t>
            </a:r>
            <a:r>
              <a:rPr lang="ru-RU" dirty="0"/>
              <a:t>моторных проб - </a:t>
            </a:r>
            <a:r>
              <a:rPr lang="ru-RU" b="1" i="1" dirty="0"/>
              <a:t>лабораторная работа № 1:</a:t>
            </a:r>
            <a:endParaRPr lang="ru-RU" sz="2400" b="1" i="1" dirty="0"/>
          </a:p>
          <a:p>
            <a:pPr lvl="2"/>
            <a:r>
              <a:rPr lang="ru-RU" sz="2000" dirty="0"/>
              <a:t>«</a:t>
            </a:r>
            <a:r>
              <a:rPr lang="ru-RU" dirty="0" err="1" smtClean="0"/>
              <a:t>Темппинг</a:t>
            </a:r>
            <a:r>
              <a:rPr lang="ru-RU" dirty="0" smtClean="0"/>
              <a:t> </a:t>
            </a:r>
            <a:r>
              <a:rPr lang="ru-RU" dirty="0"/>
              <a:t>тест»  </a:t>
            </a:r>
            <a:endParaRPr lang="ru-RU" sz="1800" dirty="0"/>
          </a:p>
          <a:p>
            <a:pPr lvl="2"/>
            <a:r>
              <a:rPr lang="ru-RU" dirty="0"/>
              <a:t>«Определение уравновешенности процессов возбуждения и торможения в нервной системе»</a:t>
            </a:r>
            <a:endParaRPr lang="ru-RU" sz="1800" dirty="0"/>
          </a:p>
          <a:p>
            <a:pPr lvl="2"/>
            <a:r>
              <a:rPr lang="ru-RU" dirty="0" smtClean="0"/>
              <a:t>«Моторная </a:t>
            </a:r>
            <a:r>
              <a:rPr lang="ru-RU" dirty="0"/>
              <a:t>проба </a:t>
            </a:r>
            <a:r>
              <a:rPr lang="ru-RU" dirty="0" err="1"/>
              <a:t>Лачинса</a:t>
            </a:r>
            <a:r>
              <a:rPr lang="ru-RU" dirty="0"/>
              <a:t>»   </a:t>
            </a:r>
            <a:endParaRPr lang="ru-RU" sz="1800" dirty="0"/>
          </a:p>
          <a:p>
            <a:pPr lvl="0"/>
            <a:r>
              <a:rPr lang="ru-RU" dirty="0"/>
              <a:t>Опросники </a:t>
            </a:r>
            <a:r>
              <a:rPr lang="ru-RU" i="1" dirty="0" err="1"/>
              <a:t>Г.Айзенка</a:t>
            </a:r>
            <a:r>
              <a:rPr lang="ru-RU" dirty="0"/>
              <a:t> (</a:t>
            </a:r>
            <a:r>
              <a:rPr lang="en-US" b="1" dirty="0"/>
              <a:t>EPI</a:t>
            </a:r>
            <a:r>
              <a:rPr lang="ru-RU" dirty="0"/>
              <a:t>) – </a:t>
            </a:r>
            <a:r>
              <a:rPr lang="ru-RU" b="1" i="1" dirty="0"/>
              <a:t>лабораторная работа №</a:t>
            </a:r>
            <a:r>
              <a:rPr lang="ru-RU" b="1" i="1" dirty="0" smtClean="0"/>
              <a:t>2 </a:t>
            </a:r>
            <a:endParaRPr lang="ru-RU" sz="2400" b="1" i="1" dirty="0"/>
          </a:p>
          <a:p>
            <a:pPr lvl="0"/>
            <a:r>
              <a:rPr lang="ru-RU" dirty="0"/>
              <a:t>Характерологический опросник </a:t>
            </a:r>
            <a:r>
              <a:rPr lang="ru-RU" dirty="0" err="1"/>
              <a:t>Леонгарда</a:t>
            </a:r>
            <a:r>
              <a:rPr lang="ru-RU" u="sng" dirty="0"/>
              <a:t> </a:t>
            </a:r>
            <a:r>
              <a:rPr lang="ru-RU" dirty="0"/>
              <a:t>-</a:t>
            </a:r>
            <a:r>
              <a:rPr lang="ru-RU" u="sng" dirty="0"/>
              <a:t> </a:t>
            </a:r>
            <a:r>
              <a:rPr lang="ru-RU" b="1" i="1" dirty="0"/>
              <a:t>лабораторная работа №3</a:t>
            </a:r>
            <a:endParaRPr lang="ru-RU" sz="2400" b="1" i="1" dirty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9655856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gradFill flip="none" rotWithShape="1">
            <a:gsLst>
              <a:gs pos="0">
                <a:srgbClr val="CCECFF">
                  <a:shade val="30000"/>
                  <a:satMod val="115000"/>
                </a:srgbClr>
              </a:gs>
              <a:gs pos="50000">
                <a:srgbClr val="CCECFF">
                  <a:shade val="67500"/>
                  <a:satMod val="115000"/>
                </a:srgbClr>
              </a:gs>
              <a:gs pos="100000">
                <a:srgbClr val="CCECFF">
                  <a:shade val="100000"/>
                  <a:satMod val="115000"/>
                </a:srgbClr>
              </a:gs>
            </a:gsLst>
            <a:lin ang="13500000" scaled="1"/>
            <a:tileRect/>
          </a:gradFill>
        </p:spPr>
        <p:txBody>
          <a:bodyPr>
            <a:normAutofit fontScale="90000"/>
          </a:bodyPr>
          <a:lstStyle/>
          <a:p>
            <a:r>
              <a:rPr lang="ru-RU" sz="3600" dirty="0" smtClean="0"/>
              <a:t/>
            </a:r>
            <a:br>
              <a:rPr lang="ru-RU" sz="3600" dirty="0" smtClean="0"/>
            </a:br>
            <a:r>
              <a:rPr lang="ru-RU" sz="3600" i="1" dirty="0" smtClean="0"/>
              <a:t>Тема 2: </a:t>
            </a:r>
            <a:r>
              <a:rPr lang="ru-RU" sz="3600" dirty="0" smtClean="0"/>
              <a:t>НАПРАВЛЕННОСТЬ ЛИЧНОСТИ 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gradFill flip="none" rotWithShape="1">
            <a:gsLst>
              <a:gs pos="0">
                <a:srgbClr val="99FFCC">
                  <a:shade val="30000"/>
                  <a:satMod val="115000"/>
                </a:srgbClr>
              </a:gs>
              <a:gs pos="50000">
                <a:srgbClr val="99FFCC">
                  <a:shade val="67500"/>
                  <a:satMod val="115000"/>
                </a:srgbClr>
              </a:gs>
              <a:gs pos="100000">
                <a:srgbClr val="99FFCC">
                  <a:shade val="100000"/>
                  <a:satMod val="115000"/>
                </a:srgbClr>
              </a:gs>
            </a:gsLst>
            <a:lin ang="18900000" scaled="1"/>
            <a:tileRect/>
          </a:gradFill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ru-RU" b="1" i="1" dirty="0"/>
              <a:t>Направленность </a:t>
            </a:r>
            <a:r>
              <a:rPr lang="ru-RU" b="1" i="1" dirty="0" smtClean="0"/>
              <a:t>личности: </a:t>
            </a:r>
          </a:p>
          <a:p>
            <a:r>
              <a:rPr lang="ru-RU" dirty="0" smtClean="0"/>
              <a:t> </a:t>
            </a:r>
            <a:r>
              <a:rPr lang="ru-RU" dirty="0"/>
              <a:t>совокупность устойчивых мотивов, относительно независимых от ситуации, ориентирующих избирательную активность </a:t>
            </a:r>
            <a:r>
              <a:rPr lang="ru-RU" dirty="0" smtClean="0"/>
              <a:t>личности; </a:t>
            </a:r>
          </a:p>
          <a:p>
            <a:r>
              <a:rPr lang="ru-RU" dirty="0" smtClean="0"/>
              <a:t>характеризуется </a:t>
            </a:r>
            <a:r>
              <a:rPr lang="ru-RU" dirty="0"/>
              <a:t>желаниями, интересами, склонностями, ценностями, идеалами, убеждениями, мировоззрением, которые являются её основными элементами.</a:t>
            </a:r>
          </a:p>
        </p:txBody>
      </p:sp>
    </p:spTree>
    <p:extLst>
      <p:ext uri="{BB962C8B-B14F-4D97-AF65-F5344CB8AC3E}">
        <p14:creationId xmlns:p14="http://schemas.microsoft.com/office/powerpoint/2010/main" val="222449132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rgbClr val="FFFFCC"/>
          </a:solidFill>
        </p:spPr>
        <p:txBody>
          <a:bodyPr>
            <a:noAutofit/>
          </a:bodyPr>
          <a:lstStyle/>
          <a:p>
            <a:r>
              <a:rPr lang="ru-RU" sz="3600" b="1" dirty="0" smtClean="0"/>
              <a:t/>
            </a:r>
            <a:br>
              <a:rPr lang="ru-RU" sz="3600" b="1" dirty="0" smtClean="0"/>
            </a:br>
            <a:r>
              <a:rPr lang="ru-RU" sz="3600" b="1" dirty="0" smtClean="0"/>
              <a:t>Лабораторные </a:t>
            </a:r>
            <a:r>
              <a:rPr lang="ru-RU" sz="3600" b="1" dirty="0"/>
              <a:t>работы к теме 2 </a:t>
            </a:r>
            <a:r>
              <a:rPr lang="ru-RU" sz="3600" dirty="0"/>
              <a:t>«Направленность личности</a:t>
            </a:r>
            <a:r>
              <a:rPr lang="ru-RU" sz="3600" dirty="0" smtClean="0"/>
              <a:t>»</a:t>
            </a:r>
            <a:r>
              <a:rPr lang="ru-RU" sz="3600" dirty="0"/>
              <a:t/>
            </a:r>
            <a:br>
              <a:rPr lang="ru-RU" sz="3600" dirty="0"/>
            </a:br>
            <a:endParaRPr lang="ru-RU" sz="3600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45597907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95808609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3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r>
              <a:rPr lang="ru-RU" b="1" dirty="0"/>
              <a:t>Методика «Ориентационная анкета А. </a:t>
            </a:r>
            <a:r>
              <a:rPr lang="ru-RU" b="1" dirty="0" err="1"/>
              <a:t>Басса</a:t>
            </a:r>
            <a:r>
              <a:rPr lang="ru-RU" b="1" dirty="0"/>
              <a:t>» (</a:t>
            </a:r>
            <a:r>
              <a:rPr lang="ru-RU" sz="3600" dirty="0"/>
              <a:t>лабораторная работа №4)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457200">
              <a:buNone/>
            </a:pPr>
            <a:r>
              <a:rPr lang="ru-RU" sz="2400" b="1" dirty="0"/>
              <a:t>Цель:</a:t>
            </a:r>
            <a:r>
              <a:rPr lang="ru-RU" sz="2400" dirty="0"/>
              <a:t> определение личностной направленности. </a:t>
            </a:r>
            <a:endParaRPr lang="ru-RU" sz="2400" dirty="0" smtClean="0"/>
          </a:p>
          <a:p>
            <a:pPr marL="0" indent="457200">
              <a:buNone/>
            </a:pPr>
            <a:r>
              <a:rPr lang="ru-RU" sz="2400" b="1" dirty="0"/>
              <a:t>Объект? Предмет?</a:t>
            </a:r>
          </a:p>
          <a:p>
            <a:pPr marL="0" indent="457200">
              <a:buNone/>
            </a:pPr>
            <a:r>
              <a:rPr lang="ru-RU" sz="2400" b="1" dirty="0" smtClean="0"/>
              <a:t>Материал </a:t>
            </a:r>
            <a:r>
              <a:rPr lang="ru-RU" sz="2400" b="1" dirty="0"/>
              <a:t>и оборудование: </a:t>
            </a:r>
            <a:r>
              <a:rPr lang="ru-RU" sz="2400" dirty="0"/>
              <a:t>текст опросника, бланк ответов, ручка. </a:t>
            </a:r>
            <a:endParaRPr lang="ru-RU" sz="2400" dirty="0" smtClean="0"/>
          </a:p>
          <a:p>
            <a:pPr marL="0" indent="457200">
              <a:buNone/>
            </a:pPr>
            <a:r>
              <a:rPr lang="ru-RU" sz="2400" b="1" dirty="0" smtClean="0"/>
              <a:t>Процедура проведения: </a:t>
            </a:r>
            <a:r>
              <a:rPr lang="ru-RU" sz="2400" dirty="0" smtClean="0"/>
              <a:t>заполнить тест </a:t>
            </a:r>
            <a:r>
              <a:rPr lang="ru-RU" sz="2400" dirty="0"/>
              <a:t>согласно инструкции (27 </a:t>
            </a:r>
            <a:r>
              <a:rPr lang="ru-RU" sz="2400" dirty="0" smtClean="0"/>
              <a:t>пунктов-суждений с 3-мя вариантами ответов).</a:t>
            </a:r>
            <a:r>
              <a:rPr lang="ru-RU" sz="2400" dirty="0"/>
              <a:t> </a:t>
            </a:r>
            <a:endParaRPr lang="ru-RU" sz="2400" dirty="0" smtClean="0"/>
          </a:p>
          <a:p>
            <a:pPr marL="0" indent="457200">
              <a:buNone/>
            </a:pPr>
            <a:r>
              <a:rPr lang="ru-RU" sz="1800" dirty="0" smtClean="0"/>
              <a:t>Респондент </a:t>
            </a:r>
            <a:r>
              <a:rPr lang="ru-RU" sz="1800" dirty="0"/>
              <a:t>должен </a:t>
            </a:r>
            <a:r>
              <a:rPr lang="ru-RU" sz="1800" u="sng" dirty="0"/>
              <a:t>выбрать 2 варианта из 3-х предложенных</a:t>
            </a:r>
            <a:r>
              <a:rPr lang="ru-RU" sz="1800" dirty="0"/>
              <a:t> !</a:t>
            </a:r>
          </a:p>
          <a:p>
            <a:pPr lvl="0"/>
            <a:r>
              <a:rPr lang="ru-RU" sz="1800" b="1" i="1" dirty="0"/>
              <a:t>один -</a:t>
            </a:r>
            <a:r>
              <a:rPr lang="ru-RU" sz="1800" dirty="0"/>
              <a:t>  </a:t>
            </a:r>
            <a:r>
              <a:rPr lang="ru-RU" sz="1800" dirty="0" smtClean="0"/>
              <a:t>в </a:t>
            </a:r>
            <a:r>
              <a:rPr lang="ru-RU" sz="1800" dirty="0"/>
              <a:t>наибольшей степени выражает его мнение или соответствует реальности,</a:t>
            </a:r>
          </a:p>
          <a:p>
            <a:pPr lvl="0"/>
            <a:r>
              <a:rPr lang="ru-RU" sz="1800" b="1" i="1" dirty="0"/>
              <a:t>другой</a:t>
            </a:r>
            <a:r>
              <a:rPr lang="ru-RU" sz="1800" dirty="0"/>
              <a:t>  -  </a:t>
            </a:r>
            <a:r>
              <a:rPr lang="ru-RU" sz="1800" dirty="0" smtClean="0"/>
              <a:t>наиболее </a:t>
            </a:r>
            <a:r>
              <a:rPr lang="ru-RU" sz="1800" dirty="0"/>
              <a:t>далек от его мнения или же наименее соответствует реальности.</a:t>
            </a:r>
          </a:p>
          <a:p>
            <a:pPr marL="0" indent="457200">
              <a:buNone/>
            </a:pP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13800326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blipFill>
            <a:blip r:embed="rId2"/>
            <a:tile tx="0" ty="0" sx="100000" sy="100000" flip="none" algn="tl"/>
          </a:blipFill>
        </p:spPr>
        <p:txBody>
          <a:bodyPr/>
          <a:lstStyle/>
          <a:p>
            <a:r>
              <a:rPr lang="ru-RU" b="1" dirty="0">
                <a:solidFill>
                  <a:srgbClr val="FEE898"/>
                </a:solidFill>
              </a:rPr>
              <a:t>Контроль и СРС</a:t>
            </a:r>
            <a:endParaRPr lang="ru-RU" dirty="0">
              <a:solidFill>
                <a:srgbClr val="FEE898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solidFill>
            <a:schemeClr val="bg2">
              <a:lumMod val="90000"/>
            </a:schemeClr>
          </a:solidFill>
        </p:spPr>
        <p:txBody>
          <a:bodyPr>
            <a:normAutofit fontScale="250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ru-RU" sz="7400" b="1" i="1" dirty="0" smtClean="0"/>
              <a:t>Контроль</a:t>
            </a:r>
            <a:r>
              <a:rPr lang="ru-RU" sz="7400" b="1" dirty="0" smtClean="0"/>
              <a:t> </a:t>
            </a:r>
            <a:r>
              <a:rPr lang="ru-RU" sz="7200" b="1" dirty="0"/>
              <a:t>– </a:t>
            </a:r>
            <a:r>
              <a:rPr lang="ru-RU" sz="7200" dirty="0" smtClean="0"/>
              <a:t>зачет с оценкой</a:t>
            </a:r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r>
              <a:rPr lang="ru-RU" sz="7000" b="1" i="1" dirty="0" smtClean="0"/>
              <a:t>2.      </a:t>
            </a:r>
            <a:r>
              <a:rPr lang="ru-RU" sz="7400" b="1" i="1" dirty="0" smtClean="0"/>
              <a:t>Задания </a:t>
            </a:r>
            <a:r>
              <a:rPr lang="ru-RU" sz="7400" b="1" i="1" dirty="0"/>
              <a:t>для СРС</a:t>
            </a:r>
            <a:r>
              <a:rPr lang="ru-RU" sz="7400" dirty="0"/>
              <a:t>: </a:t>
            </a:r>
            <a:endParaRPr lang="ru-RU" sz="7400" dirty="0" smtClean="0"/>
          </a:p>
          <a:p>
            <a:pPr lvl="1">
              <a:buFont typeface="Wingdings" panose="05000000000000000000" pitchFamily="2" charset="2"/>
              <a:buChar char="§"/>
            </a:pPr>
            <a:r>
              <a:rPr lang="ru-RU" sz="6800" dirty="0" smtClean="0"/>
              <a:t>10 </a:t>
            </a:r>
            <a:r>
              <a:rPr lang="ru-RU" sz="6800" dirty="0"/>
              <a:t>лабораторных </a:t>
            </a:r>
            <a:r>
              <a:rPr lang="ru-RU" sz="6800" dirty="0" smtClean="0"/>
              <a:t>работ (</a:t>
            </a:r>
            <a:r>
              <a:rPr lang="ru-RU" sz="6800" u="sng" dirty="0" smtClean="0"/>
              <a:t>по одной на каждую тему</a:t>
            </a:r>
            <a:r>
              <a:rPr lang="ru-RU" sz="6800" dirty="0" smtClean="0"/>
              <a:t>);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ru-RU" sz="6800" dirty="0" smtClean="0"/>
              <a:t> </a:t>
            </a:r>
            <a:r>
              <a:rPr lang="ru-RU" sz="6800" dirty="0"/>
              <a:t>3 испытуемых </a:t>
            </a:r>
            <a:endParaRPr lang="ru-RU" sz="6800" dirty="0" smtClean="0"/>
          </a:p>
          <a:p>
            <a:pPr marL="0" indent="0">
              <a:buNone/>
            </a:pPr>
            <a:r>
              <a:rPr lang="ru-RU" dirty="0" smtClean="0"/>
              <a:t> </a:t>
            </a:r>
          </a:p>
          <a:p>
            <a:pPr marL="0" indent="0">
              <a:buNone/>
            </a:pPr>
            <a:r>
              <a:rPr lang="ru-RU" sz="7400" b="1" i="1" dirty="0" smtClean="0"/>
              <a:t>3.     Оформление: </a:t>
            </a:r>
          </a:p>
          <a:p>
            <a:pPr marL="742950" lvl="2" indent="-342900">
              <a:buFont typeface="Wingdings" panose="05000000000000000000" pitchFamily="2" charset="2"/>
              <a:buChar char="§"/>
            </a:pPr>
            <a:r>
              <a:rPr lang="ru-RU" sz="7200" dirty="0" smtClean="0"/>
              <a:t>Титул</a:t>
            </a:r>
          </a:p>
          <a:p>
            <a:pPr marL="742950" lvl="2" indent="-342900">
              <a:buFont typeface="Wingdings" panose="05000000000000000000" pitchFamily="2" charset="2"/>
              <a:buChar char="§"/>
            </a:pPr>
            <a:r>
              <a:rPr lang="ru-RU" sz="7200" dirty="0" smtClean="0"/>
              <a:t>Методика (алгоритм исследования) – </a:t>
            </a:r>
            <a:r>
              <a:rPr lang="ru-RU" sz="7200" u="sng" dirty="0" smtClean="0"/>
              <a:t>не копирование, а применение</a:t>
            </a:r>
            <a:r>
              <a:rPr lang="ru-RU" sz="7200" dirty="0" smtClean="0"/>
              <a:t>!</a:t>
            </a:r>
          </a:p>
          <a:p>
            <a:pPr marL="742950" lvl="2" indent="-342900">
              <a:buFont typeface="Wingdings" panose="05000000000000000000" pitchFamily="2" charset="2"/>
              <a:buChar char="§"/>
            </a:pPr>
            <a:r>
              <a:rPr lang="ru-RU" sz="7200" dirty="0" smtClean="0"/>
              <a:t>Протоколы данных, обработка по ключу</a:t>
            </a:r>
          </a:p>
          <a:p>
            <a:pPr marL="742950" lvl="2" indent="-342900">
              <a:buFont typeface="Wingdings" panose="05000000000000000000" pitchFamily="2" charset="2"/>
              <a:buChar char="§"/>
            </a:pPr>
            <a:r>
              <a:rPr lang="ru-RU" sz="7200" dirty="0" smtClean="0"/>
              <a:t>Анализ, интерпретация</a:t>
            </a:r>
          </a:p>
          <a:p>
            <a:pPr marL="742950" lvl="2" indent="-342900">
              <a:buFont typeface="Wingdings" panose="05000000000000000000" pitchFamily="2" charset="2"/>
              <a:buChar char="§"/>
            </a:pPr>
            <a:r>
              <a:rPr lang="ru-RU" sz="7200" dirty="0" smtClean="0"/>
              <a:t>Выводы</a:t>
            </a:r>
            <a:r>
              <a:rPr lang="ru-RU" sz="7200" b="1" dirty="0" smtClean="0"/>
              <a:t> </a:t>
            </a:r>
          </a:p>
          <a:p>
            <a:pPr marL="742950" lvl="2" indent="-342900">
              <a:buFont typeface="Wingdings" panose="05000000000000000000" pitchFamily="2" charset="2"/>
              <a:buChar char="§"/>
            </a:pPr>
            <a:endParaRPr lang="ru-RU" b="1" dirty="0" smtClean="0"/>
          </a:p>
          <a:p>
            <a:pPr marL="342900" lvl="1" indent="-342900">
              <a:buFont typeface="Arial" pitchFamily="34" charset="0"/>
              <a:buChar char="•"/>
            </a:pPr>
            <a:endParaRPr lang="ru-RU" b="1" dirty="0" smtClean="0"/>
          </a:p>
          <a:p>
            <a:pPr marL="0" indent="0">
              <a:buNone/>
            </a:pPr>
            <a:r>
              <a:rPr lang="ru-RU" sz="7400" b="1" i="1" dirty="0" smtClean="0"/>
              <a:t>4.     Формат: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ru-RU" sz="7200" dirty="0"/>
              <a:t>Единый файл </a:t>
            </a:r>
            <a:r>
              <a:rPr lang="en-US" sz="7200" dirty="0" smtClean="0"/>
              <a:t>Word </a:t>
            </a:r>
            <a:r>
              <a:rPr lang="en-US" sz="7200" dirty="0"/>
              <a:t>doc., </a:t>
            </a:r>
            <a:endParaRPr lang="ru-RU" sz="7200" dirty="0" smtClean="0"/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7200" dirty="0" smtClean="0"/>
              <a:t>Times </a:t>
            </a:r>
            <a:r>
              <a:rPr lang="en-US" sz="7200" dirty="0"/>
              <a:t>New Roman,</a:t>
            </a:r>
            <a:r>
              <a:rPr lang="ru-RU" sz="7200" dirty="0"/>
              <a:t> </a:t>
            </a:r>
            <a:r>
              <a:rPr lang="ru-RU" sz="7200" dirty="0" smtClean="0"/>
              <a:t>кегль 12 (14) 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ru-RU" sz="7200" dirty="0" smtClean="0"/>
              <a:t>книжный формат страницы</a:t>
            </a:r>
            <a:endParaRPr lang="ru-RU" sz="7200" dirty="0"/>
          </a:p>
          <a:p>
            <a:endParaRPr lang="ru-RU" dirty="0"/>
          </a:p>
          <a:p>
            <a:pPr marL="0" indent="0">
              <a:buNone/>
            </a:pPr>
            <a:r>
              <a:rPr lang="ru-RU" dirty="0" smtClean="0"/>
              <a:t> 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2423445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rgbClr val="FEE898"/>
          </a:solidFill>
        </p:spPr>
        <p:txBody>
          <a:bodyPr>
            <a:noAutofit/>
          </a:bodyPr>
          <a:lstStyle/>
          <a:p>
            <a:r>
              <a:rPr lang="ru-RU" sz="2400" dirty="0" smtClean="0"/>
              <a:t>Пример бланка ответа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solidFill>
            <a:srgbClr val="92D050"/>
          </a:solidFill>
        </p:spPr>
        <p:txBody>
          <a:bodyPr/>
          <a:lstStyle/>
          <a:p>
            <a:pPr marL="0" lvl="0" indent="0" algn="ctr">
              <a:buNone/>
            </a:pPr>
            <a:r>
              <a:rPr lang="ru-RU" sz="2800" i="1" dirty="0" smtClean="0"/>
              <a:t>Бланк ответа испытуемого №1 </a:t>
            </a:r>
          </a:p>
          <a:p>
            <a:pPr marL="0" lvl="0" indent="0" algn="ctr">
              <a:buNone/>
            </a:pPr>
            <a:endParaRPr lang="ru-RU" sz="2800" i="1" dirty="0"/>
          </a:p>
          <a:p>
            <a:pPr marL="0" indent="0">
              <a:buNone/>
            </a:pPr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33588321"/>
              </p:ext>
            </p:extLst>
          </p:nvPr>
        </p:nvGraphicFramePr>
        <p:xfrm>
          <a:off x="1475656" y="2636912"/>
          <a:ext cx="6077585" cy="165618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016224"/>
                <a:gridCol w="2035076"/>
                <a:gridCol w="2026285"/>
              </a:tblGrid>
              <a:tr h="66247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solidFill>
                            <a:schemeClr val="tx1"/>
                          </a:solidFill>
                          <a:effectLst/>
                        </a:rPr>
                        <a:t>№ вопроса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</a:rPr>
                        <a:t>Наиболее подходит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</a:rPr>
                        <a:t>Наименее подходит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33123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</a:rPr>
                        <a:t>а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</a:rPr>
                        <a:t>в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33123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</a:rPr>
                        <a:t>в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б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33123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</a:rPr>
                        <a:t>……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 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 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70291401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332656"/>
            <a:ext cx="8589640" cy="1143000"/>
          </a:xfrm>
          <a:solidFill>
            <a:schemeClr val="bg1">
              <a:lumMod val="95000"/>
            </a:schemeClr>
          </a:solidFill>
        </p:spPr>
        <p:txBody>
          <a:bodyPr>
            <a:noAutofit/>
          </a:bodyPr>
          <a:lstStyle/>
          <a:p>
            <a:r>
              <a:rPr lang="ru-RU" sz="2800" b="1" dirty="0" smtClean="0"/>
              <a:t/>
            </a:r>
            <a:br>
              <a:rPr lang="ru-RU" sz="2800" b="1" dirty="0" smtClean="0"/>
            </a:br>
            <a:r>
              <a:rPr lang="ru-RU" sz="2800" b="1" dirty="0" smtClean="0"/>
              <a:t>Обработка результатов</a:t>
            </a:r>
            <a:r>
              <a:rPr lang="ru-RU" sz="2800" dirty="0"/>
              <a:t/>
            </a:r>
            <a:br>
              <a:rPr lang="ru-RU" sz="2800" dirty="0"/>
            </a:b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solidFill>
            <a:srgbClr val="FEE898"/>
          </a:solidFill>
        </p:spPr>
        <p:txBody>
          <a:bodyPr>
            <a:normAutofit lnSpcReduction="10000"/>
          </a:bodyPr>
          <a:lstStyle/>
          <a:p>
            <a:r>
              <a:rPr lang="ru-RU" dirty="0"/>
              <a:t>Ответ «наиболее» получает 2 балла, «наименее» – О, оставшийся невыбранным – 1 балл. </a:t>
            </a:r>
          </a:p>
          <a:p>
            <a:r>
              <a:rPr lang="ru-RU" dirty="0"/>
              <a:t>Баллы, набранные по всем 27 пунктам, суммируются для каждого вида направленности отдельно в соответствии с ключом</a:t>
            </a:r>
            <a:r>
              <a:rPr lang="ru-RU" b="1" dirty="0"/>
              <a:t>.</a:t>
            </a:r>
            <a:endParaRPr lang="ru-RU" dirty="0"/>
          </a:p>
          <a:p>
            <a:r>
              <a:rPr lang="ru-RU" dirty="0" smtClean="0"/>
              <a:t>Делается вывод о преобладающей направленности по сумме баллов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22706200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rgbClr val="92D050"/>
          </a:solidFill>
        </p:spPr>
        <p:txBody>
          <a:bodyPr/>
          <a:lstStyle/>
          <a:p>
            <a:r>
              <a:rPr lang="ru-RU" dirty="0" smtClean="0"/>
              <a:t>Представление результата</a:t>
            </a:r>
            <a:endParaRPr lang="ru-RU" dirty="0"/>
          </a:p>
        </p:txBody>
      </p:sp>
      <p:graphicFrame>
        <p:nvGraphicFramePr>
          <p:cNvPr id="8" name="Объект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85252938"/>
              </p:ext>
            </p:extLst>
          </p:nvPr>
        </p:nvGraphicFramePr>
        <p:xfrm>
          <a:off x="1187620" y="2060848"/>
          <a:ext cx="7056788" cy="198363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764197"/>
                <a:gridCol w="1764197"/>
                <a:gridCol w="1764197"/>
                <a:gridCol w="1764197"/>
              </a:tblGrid>
              <a:tr h="396727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</a:rPr>
                        <a:t>№ вопроса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</a:rPr>
                        <a:t>Виды направленности личности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9672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</a:rPr>
                        <a:t>Я</a:t>
                      </a:r>
                      <a:endParaRPr lang="ru-RU" sz="11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</a:rPr>
                        <a:t>Общение </a:t>
                      </a:r>
                      <a:endParaRPr lang="ru-RU" sz="11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</a:rPr>
                        <a:t>Дело </a:t>
                      </a:r>
                      <a:endParaRPr lang="ru-RU" sz="11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  <a:tr h="39672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</a:rPr>
                        <a:t>0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  <a:tr h="39672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chemeClr val="tx1"/>
                          </a:solidFill>
                          <a:effectLst/>
                        </a:rPr>
                        <a:t>…….</a:t>
                      </a:r>
                      <a:endParaRPr lang="ru-RU" sz="18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18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  <a:tr h="39672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chemeClr val="tx1"/>
                          </a:solidFill>
                          <a:effectLst/>
                        </a:rPr>
                        <a:t>итого</a:t>
                      </a:r>
                      <a:endParaRPr lang="ru-RU" sz="18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chemeClr val="tx1"/>
                          </a:solidFill>
                          <a:effectLst/>
                        </a:rPr>
                        <a:t>14</a:t>
                      </a:r>
                      <a:endParaRPr lang="ru-RU" sz="18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chemeClr val="tx1"/>
                          </a:solidFill>
                          <a:effectLst/>
                        </a:rPr>
                        <a:t>10</a:t>
                      </a:r>
                      <a:endParaRPr lang="ru-RU" sz="18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</a:rPr>
                        <a:t>22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9" name="Прямоугольник 8"/>
          <p:cNvSpPr/>
          <p:nvPr/>
        </p:nvSpPr>
        <p:spPr>
          <a:xfrm>
            <a:off x="1187624" y="1395668"/>
            <a:ext cx="7056784" cy="6155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ru-RU" b="1" dirty="0"/>
              <a:t>Таблица 1</a:t>
            </a:r>
            <a:endParaRPr lang="ru-RU" dirty="0"/>
          </a:p>
          <a:p>
            <a:pPr algn="ctr"/>
            <a:r>
              <a:rPr lang="ru-RU" sz="1600" b="1" dirty="0"/>
              <a:t>Результаты диагностики направленности личности (испытуемый №1)</a:t>
            </a:r>
            <a:endParaRPr lang="ru-RU" sz="1600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827584" y="2852936"/>
            <a:ext cx="7992888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pPr indent="457200"/>
            <a:r>
              <a:rPr lang="ru-RU" dirty="0" smtClean="0"/>
              <a:t>Как </a:t>
            </a:r>
            <a:r>
              <a:rPr lang="ru-RU" dirty="0"/>
              <a:t>видно из табл.1, у первого испытуемого преобладает направленность на дело – заинтересованность в решении деловых проблем, выполнение работы как можно лучше, ориентация на деловое сотрудничество, способность отстаивать в интересах дела собственное мнение, которое полезно для достижения общей цели.</a:t>
            </a:r>
          </a:p>
          <a:p>
            <a:pPr indent="457200"/>
            <a:r>
              <a:rPr lang="ru-RU" b="1" dirty="0"/>
              <a:t>Вывод:</a:t>
            </a:r>
            <a:r>
              <a:rPr lang="ru-RU" dirty="0"/>
              <a:t> у первого испытуемого выявлена направленность на дело, у второго и третьего….</a:t>
            </a:r>
          </a:p>
        </p:txBody>
      </p:sp>
    </p:spTree>
    <p:extLst>
      <p:ext uri="{BB962C8B-B14F-4D97-AF65-F5344CB8AC3E}">
        <p14:creationId xmlns:p14="http://schemas.microsoft.com/office/powerpoint/2010/main" val="24626652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rgbClr val="FAB0C0"/>
          </a:solidFill>
        </p:spPr>
        <p:txBody>
          <a:bodyPr>
            <a:noAutofit/>
          </a:bodyPr>
          <a:lstStyle/>
          <a:p>
            <a:r>
              <a:rPr lang="ru-RU" sz="3200" dirty="0" smtClean="0"/>
              <a:t/>
            </a:r>
            <a:br>
              <a:rPr lang="ru-RU" sz="3200" dirty="0" smtClean="0"/>
            </a:br>
            <a:r>
              <a:rPr lang="ru-RU" sz="3200" dirty="0" smtClean="0"/>
              <a:t>«</a:t>
            </a:r>
            <a:r>
              <a:rPr lang="ru-RU" sz="3200" dirty="0"/>
              <a:t>Тест эгоцентрических ассоциаций» (ЭАТ)  </a:t>
            </a:r>
            <a:r>
              <a:rPr lang="ru-RU" sz="3200" b="1" dirty="0"/>
              <a:t>(лабораторная работа №5)</a:t>
            </a:r>
            <a:r>
              <a:rPr lang="ru-RU" sz="3200" dirty="0"/>
              <a:t/>
            </a:r>
            <a:br>
              <a:rPr lang="ru-RU" sz="3200" dirty="0"/>
            </a:b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gradFill>
            <a:gsLst>
              <a:gs pos="5000">
                <a:srgbClr val="F76D8B"/>
              </a:gs>
              <a:gs pos="59000">
                <a:srgbClr val="FEE898"/>
              </a:gs>
              <a:gs pos="20000">
                <a:srgbClr val="FEE898"/>
              </a:gs>
              <a:gs pos="97000">
                <a:srgbClr val="F4708F"/>
              </a:gs>
            </a:gsLst>
            <a:path path="circle">
              <a:fillToRect l="100000" b="100000"/>
            </a:path>
          </a:gradFill>
        </p:spPr>
        <p:txBody>
          <a:bodyPr>
            <a:normAutofit fontScale="92500"/>
          </a:bodyPr>
          <a:lstStyle/>
          <a:p>
            <a:pPr marL="0" indent="457200">
              <a:buNone/>
            </a:pPr>
            <a:r>
              <a:rPr lang="ru-RU" b="1" dirty="0"/>
              <a:t>Цель:</a:t>
            </a:r>
            <a:r>
              <a:rPr lang="ru-RU" dirty="0"/>
              <a:t> определить уровень эгоцентрической направленности личности.  </a:t>
            </a:r>
            <a:endParaRPr lang="ru-RU" dirty="0" smtClean="0"/>
          </a:p>
          <a:p>
            <a:pPr marL="0" indent="457200">
              <a:buNone/>
            </a:pPr>
            <a:r>
              <a:rPr lang="ru-RU" b="1" dirty="0" smtClean="0"/>
              <a:t>Объект? Предмет?</a:t>
            </a:r>
          </a:p>
          <a:p>
            <a:pPr marL="0" indent="457200">
              <a:buNone/>
            </a:pPr>
            <a:r>
              <a:rPr lang="ru-RU" b="1" dirty="0"/>
              <a:t>Процедура: </a:t>
            </a:r>
            <a:r>
              <a:rPr lang="ru-RU" dirty="0"/>
              <a:t>испытуемые не должны знать цели исследования. </a:t>
            </a:r>
            <a:r>
              <a:rPr lang="ru-RU" dirty="0" smtClean="0"/>
              <a:t>Закончить 40 </a:t>
            </a:r>
            <a:r>
              <a:rPr lang="ru-RU" dirty="0"/>
              <a:t>незаконченных предложений. </a:t>
            </a:r>
            <a:r>
              <a:rPr lang="ru-RU" dirty="0" smtClean="0"/>
              <a:t>Время фиксируется.</a:t>
            </a:r>
            <a:endParaRPr lang="ru-RU" dirty="0"/>
          </a:p>
          <a:p>
            <a:pPr marL="0" indent="0">
              <a:buNone/>
            </a:pPr>
            <a:r>
              <a:rPr lang="ru-RU" b="1" i="1" dirty="0" smtClean="0">
                <a:solidFill>
                  <a:srgbClr val="7030A0"/>
                </a:solidFill>
              </a:rPr>
              <a:t>Обязательно представить доказательную базу – сами предложения с выделением категорий ЭГО!</a:t>
            </a:r>
            <a:endParaRPr lang="ru-RU" b="1" i="1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65067375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rgbClr val="FFC000"/>
          </a:solidFill>
        </p:spPr>
        <p:txBody>
          <a:bodyPr>
            <a:normAutofit fontScale="90000"/>
          </a:bodyPr>
          <a:lstStyle/>
          <a:p>
            <a:r>
              <a:rPr lang="ru-RU" b="1" dirty="0"/>
              <a:t>Интерпретация и анализ </a:t>
            </a:r>
            <a:r>
              <a:rPr lang="ru-RU" b="1" dirty="0" smtClean="0"/>
              <a:t>результатов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solidFill>
            <a:srgbClr val="FFCCFF"/>
          </a:solidFill>
        </p:spPr>
        <p:txBody>
          <a:bodyPr>
            <a:normAutofit/>
          </a:bodyPr>
          <a:lstStyle/>
          <a:p>
            <a:pPr marL="0" indent="457200">
              <a:buNone/>
            </a:pPr>
            <a:r>
              <a:rPr lang="ru-RU" sz="2600" b="1" i="1" dirty="0" smtClean="0"/>
              <a:t>Подсчитать Индекс </a:t>
            </a:r>
            <a:r>
              <a:rPr lang="ru-RU" sz="2600" b="1" i="1" dirty="0"/>
              <a:t>эгоцентризма</a:t>
            </a:r>
            <a:r>
              <a:rPr lang="ru-RU" sz="2600" b="1" dirty="0"/>
              <a:t> </a:t>
            </a:r>
            <a:r>
              <a:rPr lang="ru-RU" sz="2600" dirty="0" smtClean="0"/>
              <a:t>-  </a:t>
            </a:r>
            <a:r>
              <a:rPr lang="ru-RU" sz="2600" dirty="0"/>
              <a:t>количество предложений, указывающих на </a:t>
            </a:r>
            <a:r>
              <a:rPr lang="ru-RU" sz="2600" dirty="0" smtClean="0"/>
              <a:t>ЭГО </a:t>
            </a:r>
            <a:r>
              <a:rPr lang="ru-RU" sz="2600" dirty="0"/>
              <a:t>тестируемого ( «я», «мне», «мой», «мною», «моих» или они подразумеваются при наличии глагола первого лица единственного числа).  </a:t>
            </a:r>
          </a:p>
          <a:p>
            <a:pPr marL="0" indent="457200">
              <a:buNone/>
            </a:pPr>
            <a:r>
              <a:rPr lang="ru-RU" sz="2600" b="1" dirty="0" smtClean="0"/>
              <a:t>Сравнить полученный результат </a:t>
            </a:r>
            <a:r>
              <a:rPr lang="ru-RU" sz="2600" b="1" dirty="0"/>
              <a:t>с таблицей </a:t>
            </a:r>
            <a:r>
              <a:rPr lang="ru-RU" sz="2600" dirty="0"/>
              <a:t>«Уровни эгоцентрической направленности юношей и девушек</a:t>
            </a:r>
            <a:r>
              <a:rPr lang="ru-RU" sz="2600" dirty="0" smtClean="0"/>
              <a:t>» (</a:t>
            </a:r>
            <a:r>
              <a:rPr lang="ru-RU" sz="2400" b="1" dirty="0" smtClean="0"/>
              <a:t>5 </a:t>
            </a:r>
            <a:r>
              <a:rPr lang="ru-RU" sz="2400" b="1" dirty="0"/>
              <a:t>уровней</a:t>
            </a:r>
            <a:r>
              <a:rPr lang="ru-RU" sz="2400" dirty="0"/>
              <a:t> </a:t>
            </a:r>
            <a:r>
              <a:rPr lang="ru-RU" sz="2400" dirty="0" smtClean="0"/>
              <a:t>от </a:t>
            </a:r>
            <a:r>
              <a:rPr lang="ru-RU" sz="2400" dirty="0"/>
              <a:t>очень низкого до очень высокого</a:t>
            </a:r>
            <a:r>
              <a:rPr lang="ru-RU" sz="2600" dirty="0" smtClean="0"/>
              <a:t>).</a:t>
            </a:r>
          </a:p>
          <a:p>
            <a:pPr marL="0" indent="457200">
              <a:buNone/>
            </a:pPr>
            <a:r>
              <a:rPr lang="ru-RU" sz="2600" dirty="0" smtClean="0"/>
              <a:t>Дать </a:t>
            </a:r>
            <a:r>
              <a:rPr lang="ru-RU" sz="2600" b="1" dirty="0" smtClean="0"/>
              <a:t>характеристику индивидуальных результатов!</a:t>
            </a:r>
          </a:p>
          <a:p>
            <a:pPr marL="0" indent="457200">
              <a:buNone/>
            </a:pPr>
            <a:r>
              <a:rPr lang="ru-RU" sz="2600" dirty="0" smtClean="0"/>
              <a:t>Сделать </a:t>
            </a:r>
            <a:r>
              <a:rPr lang="ru-RU" sz="2600" b="1" dirty="0" smtClean="0"/>
              <a:t>Вывод</a:t>
            </a:r>
            <a:r>
              <a:rPr lang="ru-RU" sz="2600" dirty="0" smtClean="0"/>
              <a:t>: </a:t>
            </a:r>
            <a:r>
              <a:rPr lang="ru-RU" sz="2600" i="1" dirty="0" smtClean="0"/>
              <a:t>краткие итоги…………..</a:t>
            </a:r>
          </a:p>
          <a:p>
            <a:pPr marL="0" indent="457200">
              <a:buNone/>
            </a:pPr>
            <a:endParaRPr lang="ru-RU" sz="3000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83519224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rgbClr val="FFFFCC"/>
          </a:solidFill>
        </p:spPr>
        <p:txBody>
          <a:bodyPr>
            <a:noAutofit/>
          </a:bodyPr>
          <a:lstStyle/>
          <a:p>
            <a:r>
              <a:rPr lang="ru-RU" sz="3600" dirty="0" smtClean="0"/>
              <a:t/>
            </a:r>
            <a:br>
              <a:rPr lang="ru-RU" sz="3600" dirty="0" smtClean="0"/>
            </a:br>
            <a:r>
              <a:rPr lang="ru-RU" sz="3600" dirty="0" smtClean="0"/>
              <a:t>Тема 3. </a:t>
            </a:r>
            <a:r>
              <a:rPr lang="ru-RU" sz="3600" b="1" dirty="0" smtClean="0"/>
              <a:t>САМООЦЕНКА </a:t>
            </a:r>
            <a:br>
              <a:rPr lang="ru-RU" sz="3600" b="1" dirty="0" smtClean="0"/>
            </a:br>
            <a:endParaRPr lang="ru-RU" sz="36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solidFill>
            <a:srgbClr val="FFCCCC"/>
          </a:solidFill>
        </p:spPr>
        <p:txBody>
          <a:bodyPr>
            <a:normAutofit fontScale="85000" lnSpcReduction="10000"/>
          </a:bodyPr>
          <a:lstStyle/>
          <a:p>
            <a:r>
              <a:rPr lang="ru-RU" b="1" i="1" dirty="0"/>
              <a:t>Самооценка</a:t>
            </a:r>
            <a:r>
              <a:rPr lang="ru-RU" dirty="0"/>
              <a:t> (</a:t>
            </a:r>
            <a:r>
              <a:rPr lang="ru-RU" dirty="0" err="1"/>
              <a:t>самоотношение</a:t>
            </a:r>
            <a:r>
              <a:rPr lang="ru-RU" dirty="0"/>
              <a:t>)</a:t>
            </a:r>
            <a:r>
              <a:rPr lang="ru-RU" dirty="0" smtClean="0"/>
              <a:t>— </a:t>
            </a:r>
            <a:r>
              <a:rPr lang="ru-RU" dirty="0"/>
              <a:t>значимость, которой индивид наделяет себя в целом (общая) и отдельные стороны своей личности, деятельности, поведения (частные). Отражает степень удовлетворенности/ неудовлетворенности собой, уровень самоуважения.</a:t>
            </a:r>
          </a:p>
          <a:p>
            <a:r>
              <a:rPr lang="ru-RU" b="1" dirty="0"/>
              <a:t>Основывается</a:t>
            </a:r>
            <a:r>
              <a:rPr lang="ru-RU" dirty="0"/>
              <a:t> на  системе личностных смыслов и  ценностей человека </a:t>
            </a:r>
            <a:endParaRPr lang="ru-RU" dirty="0" smtClean="0"/>
          </a:p>
          <a:p>
            <a:r>
              <a:rPr lang="ru-RU" b="1" dirty="0" smtClean="0"/>
              <a:t>Формируется</a:t>
            </a:r>
            <a:r>
              <a:rPr lang="ru-RU" dirty="0" smtClean="0"/>
              <a:t>: оценки Я социальное, Я реальное и Я идеальное.</a:t>
            </a:r>
            <a:endParaRPr lang="ru-RU" dirty="0"/>
          </a:p>
          <a:p>
            <a:r>
              <a:rPr lang="ru-RU" b="1" dirty="0"/>
              <a:t>Функции:</a:t>
            </a:r>
            <a:r>
              <a:rPr lang="ru-RU" dirty="0"/>
              <a:t> </a:t>
            </a:r>
            <a:r>
              <a:rPr lang="ru-RU" i="1" dirty="0" smtClean="0"/>
              <a:t>регуляторная и защитная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69066110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rgbClr val="FF6600"/>
          </a:solidFill>
        </p:spPr>
        <p:txBody>
          <a:bodyPr>
            <a:normAutofit fontScale="90000"/>
          </a:bodyPr>
          <a:lstStyle/>
          <a:p>
            <a:r>
              <a:rPr lang="ru-RU" b="1" i="1" dirty="0" smtClean="0"/>
              <a:t/>
            </a:r>
            <a:br>
              <a:rPr lang="ru-RU" b="1" i="1" dirty="0" smtClean="0"/>
            </a:br>
            <a:r>
              <a:rPr lang="ru-RU" b="1" i="1" dirty="0" smtClean="0">
                <a:solidFill>
                  <a:schemeClr val="bg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ПАРАМЕТРЫ САМООЦЕНКИ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24747249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542295235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rgbClr val="92D050"/>
          </a:solidFill>
        </p:spPr>
        <p:txBody>
          <a:bodyPr>
            <a:noAutofit/>
          </a:bodyPr>
          <a:lstStyle/>
          <a:p>
            <a:r>
              <a:rPr lang="ru-RU" sz="3600" b="1" dirty="0" smtClean="0"/>
              <a:t/>
            </a:r>
            <a:br>
              <a:rPr lang="ru-RU" sz="3600" b="1" dirty="0" smtClean="0"/>
            </a:br>
            <a:r>
              <a:rPr lang="ru-RU" sz="3200" b="1" dirty="0" smtClean="0"/>
              <a:t>Лабораторные работы по теме</a:t>
            </a:r>
            <a:r>
              <a:rPr lang="ru-RU" sz="3200" b="1" dirty="0" smtClean="0">
                <a:solidFill>
                  <a:schemeClr val="bg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u-RU" sz="3200" b="1" dirty="0" smtClean="0">
                <a:solidFill>
                  <a:schemeClr val="bg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3200" b="1" dirty="0" smtClean="0">
                <a:solidFill>
                  <a:schemeClr val="bg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САМООЦЕНКА</a:t>
            </a:r>
            <a:r>
              <a:rPr lang="ru-RU" sz="3200" dirty="0">
                <a:solidFill>
                  <a:schemeClr val="bg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u-RU" sz="3200" dirty="0">
                <a:solidFill>
                  <a:schemeClr val="bg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ru-RU" sz="3200" dirty="0">
              <a:solidFill>
                <a:schemeClr val="bg1">
                  <a:lumMod val="9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13755184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426247685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rgbClr val="CCECFF"/>
          </a:solidFill>
        </p:spPr>
        <p:txBody>
          <a:bodyPr>
            <a:noAutofit/>
          </a:bodyPr>
          <a:lstStyle/>
          <a:p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 smtClean="0"/>
              <a:t>тема 3. ЛАБОРАТОРНАЯ </a:t>
            </a:r>
            <a:r>
              <a:rPr lang="ru-RU" sz="2800" dirty="0"/>
              <a:t>РАБОТА № 6 </a:t>
            </a:r>
            <a:br>
              <a:rPr lang="ru-RU" sz="2800" dirty="0"/>
            </a:br>
            <a:r>
              <a:rPr lang="ru-RU" sz="2800" dirty="0"/>
              <a:t>Моторная проба </a:t>
            </a:r>
            <a:r>
              <a:rPr lang="ru-RU" sz="2800" dirty="0" err="1"/>
              <a:t>Шварцландера</a:t>
            </a:r>
            <a:r>
              <a:rPr lang="ru-RU" sz="2800" dirty="0"/>
              <a:t> </a:t>
            </a: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 smtClean="0"/>
              <a:t>(</a:t>
            </a:r>
            <a:r>
              <a:rPr lang="ru-RU" sz="2800" dirty="0"/>
              <a:t>модификация Л.В. Бороздиной)</a:t>
            </a:r>
            <a:br>
              <a:rPr lang="ru-RU" sz="2800" dirty="0"/>
            </a:b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solidFill>
            <a:srgbClr val="99FFCC"/>
          </a:solidFill>
        </p:spPr>
        <p:txBody>
          <a:bodyPr>
            <a:normAutofit fontScale="85000" lnSpcReduction="20000"/>
          </a:bodyPr>
          <a:lstStyle/>
          <a:p>
            <a:pPr marL="0" indent="457200">
              <a:buNone/>
            </a:pPr>
            <a:r>
              <a:rPr lang="ru-RU" b="1" dirty="0"/>
              <a:t>Цель исследования</a:t>
            </a:r>
            <a:r>
              <a:rPr lang="ru-RU" dirty="0"/>
              <a:t>: определение уровня самооценки и притязаний личности. </a:t>
            </a:r>
            <a:endParaRPr lang="ru-RU" dirty="0" smtClean="0"/>
          </a:p>
          <a:p>
            <a:pPr marL="0" indent="457200">
              <a:buNone/>
            </a:pPr>
            <a:r>
              <a:rPr lang="ru-RU" b="1" dirty="0" smtClean="0"/>
              <a:t>Объект, предмет??</a:t>
            </a:r>
            <a:endParaRPr lang="ru-RU" b="1" dirty="0"/>
          </a:p>
          <a:p>
            <a:pPr marL="0" indent="457200">
              <a:buNone/>
            </a:pPr>
            <a:r>
              <a:rPr lang="ru-RU" b="1" dirty="0"/>
              <a:t>Материал и оборудование</a:t>
            </a:r>
            <a:r>
              <a:rPr lang="ru-RU" dirty="0"/>
              <a:t>: специальный </a:t>
            </a:r>
            <a:r>
              <a:rPr lang="ru-RU" dirty="0" smtClean="0"/>
              <a:t>бланк, </a:t>
            </a:r>
            <a:r>
              <a:rPr lang="ru-RU" dirty="0"/>
              <a:t>ручка, секундомер.</a:t>
            </a:r>
          </a:p>
          <a:p>
            <a:pPr marL="0" indent="457200">
              <a:buNone/>
            </a:pPr>
            <a:r>
              <a:rPr lang="ru-RU" b="1" dirty="0"/>
              <a:t>Процедура исследования</a:t>
            </a:r>
            <a:r>
              <a:rPr lang="ru-RU" dirty="0"/>
              <a:t>: цели исследования испытуемый не должен знать;  включает 4 пробы;  время выполнения </a:t>
            </a:r>
            <a:r>
              <a:rPr lang="ru-RU" dirty="0" smtClean="0"/>
              <a:t>фиксировано</a:t>
            </a:r>
            <a:r>
              <a:rPr lang="ru-RU" dirty="0"/>
              <a:t>(1и 2- я – по 10 сек; 3-я и 4-я – по 8 сек)</a:t>
            </a:r>
            <a:r>
              <a:rPr lang="ru-RU" dirty="0" smtClean="0"/>
              <a:t>. </a:t>
            </a:r>
            <a:endParaRPr lang="ru-RU" dirty="0"/>
          </a:p>
          <a:p>
            <a:pPr marL="0" indent="457200">
              <a:buNone/>
            </a:pPr>
            <a:r>
              <a:rPr lang="ru-RU" b="1" dirty="0"/>
              <a:t>Инструкция</a:t>
            </a:r>
            <a:r>
              <a:rPr lang="ru-RU" dirty="0"/>
              <a:t>: проставить крестики в максимальное количество квадратов  за определенное </a:t>
            </a:r>
            <a:r>
              <a:rPr lang="ru-RU" dirty="0" smtClean="0"/>
              <a:t>время. </a:t>
            </a:r>
            <a:endParaRPr lang="ru-RU" dirty="0"/>
          </a:p>
          <a:p>
            <a:pPr marL="0" indent="0" algn="ctr">
              <a:buNone/>
            </a:pPr>
            <a:r>
              <a:rPr lang="ru-RU" b="1" dirty="0">
                <a:solidFill>
                  <a:srgbClr val="C00000"/>
                </a:solidFill>
              </a:rPr>
              <a:t>Условие - важно</a:t>
            </a:r>
            <a:r>
              <a:rPr lang="ru-RU" dirty="0">
                <a:solidFill>
                  <a:srgbClr val="C00000"/>
                </a:solidFill>
              </a:rPr>
              <a:t>! </a:t>
            </a:r>
          </a:p>
        </p:txBody>
      </p:sp>
    </p:spTree>
    <p:extLst>
      <p:ext uri="{BB962C8B-B14F-4D97-AF65-F5344CB8AC3E}">
        <p14:creationId xmlns:p14="http://schemas.microsoft.com/office/powerpoint/2010/main" val="4092355419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362274"/>
          </a:xfrm>
          <a:solidFill>
            <a:srgbClr val="FFFFCC"/>
          </a:solidFill>
        </p:spPr>
        <p:txBody>
          <a:bodyPr>
            <a:normAutofit fontScale="90000"/>
          </a:bodyPr>
          <a:lstStyle/>
          <a:p>
            <a:pPr algn="l"/>
            <a:r>
              <a:rPr lang="ru-RU" sz="2800" b="1" dirty="0" smtClean="0">
                <a:solidFill>
                  <a:srgbClr val="C00000"/>
                </a:solidFill>
              </a:rPr>
              <a:t>Условие</a:t>
            </a:r>
            <a:r>
              <a:rPr lang="ru-RU" sz="2800" b="1" dirty="0" smtClean="0"/>
              <a:t>: </a:t>
            </a:r>
            <a:r>
              <a:rPr lang="ru-RU" sz="2700" u="sng" dirty="0" smtClean="0"/>
              <a:t>сам </a:t>
            </a:r>
            <a:r>
              <a:rPr lang="ru-RU" sz="2700" u="sng" dirty="0"/>
              <a:t>испытуемый</a:t>
            </a:r>
            <a:r>
              <a:rPr lang="ru-RU" sz="2700" dirty="0"/>
              <a:t> должен записывать </a:t>
            </a:r>
            <a:r>
              <a:rPr lang="ru-RU" sz="2700" b="1" dirty="0"/>
              <a:t>до</a:t>
            </a:r>
            <a:r>
              <a:rPr lang="ru-RU" sz="2700" dirty="0"/>
              <a:t> </a:t>
            </a:r>
            <a:r>
              <a:rPr lang="ru-RU" sz="2700" b="1" i="1" dirty="0"/>
              <a:t>каждой пробы</a:t>
            </a:r>
            <a:r>
              <a:rPr lang="ru-RU" sz="2700" dirty="0"/>
              <a:t> – сколько квадратов он сможет заполнить крестиками за 10 секунд (в </a:t>
            </a:r>
            <a:r>
              <a:rPr lang="ru-RU" sz="2700" u="sng" dirty="0">
                <a:solidFill>
                  <a:srgbClr val="FF0000"/>
                </a:solidFill>
              </a:rPr>
              <a:t>верхнюю</a:t>
            </a:r>
            <a:r>
              <a:rPr lang="ru-RU" sz="2700" dirty="0"/>
              <a:t> большую </a:t>
            </a:r>
            <a:r>
              <a:rPr lang="ru-RU" sz="2700" dirty="0" smtClean="0"/>
              <a:t>ячейку -</a:t>
            </a:r>
            <a:r>
              <a:rPr lang="ru-RU" sz="2700" i="1" dirty="0" smtClean="0">
                <a:solidFill>
                  <a:srgbClr val="FF0000"/>
                </a:solidFill>
              </a:rPr>
              <a:t>притязание</a:t>
            </a:r>
            <a:r>
              <a:rPr lang="ru-RU" sz="2700" dirty="0" smtClean="0"/>
              <a:t>)</a:t>
            </a:r>
            <a:r>
              <a:rPr lang="ru-RU" sz="2700" u="sng" dirty="0" smtClean="0"/>
              <a:t>  </a:t>
            </a:r>
            <a:r>
              <a:rPr lang="ru-RU" sz="2700" dirty="0"/>
              <a:t>и </a:t>
            </a:r>
            <a:r>
              <a:rPr lang="ru-RU" sz="2700" b="1" i="1" dirty="0">
                <a:solidFill>
                  <a:srgbClr val="7030A0"/>
                </a:solidFill>
              </a:rPr>
              <a:t>после</a:t>
            </a:r>
            <a:r>
              <a:rPr lang="ru-RU" sz="2700" b="1" i="1" dirty="0"/>
              <a:t> каждой</a:t>
            </a:r>
            <a:r>
              <a:rPr lang="ru-RU" sz="2700" dirty="0"/>
              <a:t>  - количество реально заполненных квадратов (</a:t>
            </a:r>
            <a:r>
              <a:rPr lang="ru-RU" sz="2700" u="sng" dirty="0"/>
              <a:t> в </a:t>
            </a:r>
            <a:r>
              <a:rPr lang="ru-RU" sz="2700" u="sng" dirty="0">
                <a:solidFill>
                  <a:srgbClr val="7030A0"/>
                </a:solidFill>
              </a:rPr>
              <a:t>нижнюю</a:t>
            </a:r>
            <a:r>
              <a:rPr lang="ru-RU" sz="2700" u="sng" dirty="0"/>
              <a:t> </a:t>
            </a:r>
            <a:r>
              <a:rPr lang="ru-RU" sz="2700" dirty="0"/>
              <a:t>большую </a:t>
            </a:r>
            <a:r>
              <a:rPr lang="ru-RU" sz="2700" dirty="0" smtClean="0"/>
              <a:t>ячейку- </a:t>
            </a:r>
            <a:r>
              <a:rPr lang="ru-RU" sz="2700" dirty="0" smtClean="0">
                <a:solidFill>
                  <a:srgbClr val="7030A0"/>
                </a:solidFill>
              </a:rPr>
              <a:t>достижение</a:t>
            </a:r>
            <a:r>
              <a:rPr lang="ru-RU" sz="2700" dirty="0" smtClean="0"/>
              <a:t>)</a:t>
            </a:r>
            <a:r>
              <a:rPr lang="ru-RU" sz="2700" u="sng" dirty="0" smtClean="0"/>
              <a:t>. </a:t>
            </a:r>
            <a:endParaRPr lang="ru-RU" sz="2700" dirty="0"/>
          </a:p>
        </p:txBody>
      </p:sp>
      <p:pic>
        <p:nvPicPr>
          <p:cNvPr id="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19672" y="2948438"/>
            <a:ext cx="6019800" cy="160972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>
            <a:noFill/>
            <a:miter lim="800000"/>
            <a:headEnd/>
            <a:tailEnd/>
          </a:ln>
        </p:spPr>
      </p:pic>
      <p:sp>
        <p:nvSpPr>
          <p:cNvPr id="3" name="Прямоугольник 2"/>
          <p:cNvSpPr/>
          <p:nvPr/>
        </p:nvSpPr>
        <p:spPr>
          <a:xfrm>
            <a:off x="1835696" y="3353191"/>
            <a:ext cx="44435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000" b="1" dirty="0">
                <a:solidFill>
                  <a:srgbClr val="FF0000"/>
                </a:solidFill>
              </a:rPr>
              <a:t>10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1835696" y="3933056"/>
            <a:ext cx="63814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>
                <a:solidFill>
                  <a:srgbClr val="7030A0"/>
                </a:solidFill>
              </a:rPr>
              <a:t>6</a:t>
            </a:r>
          </a:p>
        </p:txBody>
      </p:sp>
    </p:spTree>
    <p:extLst>
      <p:ext uri="{BB962C8B-B14F-4D97-AF65-F5344CB8AC3E}">
        <p14:creationId xmlns:p14="http://schemas.microsoft.com/office/powerpoint/2010/main" val="11061525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7783" y="404665"/>
            <a:ext cx="3816425" cy="5760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1259632" y="1124744"/>
            <a:ext cx="727280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/>
              <a:t>НЕГОСУДАРСТВЕННОЕ ОБРАЗОВАТЕЛЬНОЕ УЧРЕЖДЕНИЕ</a:t>
            </a:r>
          </a:p>
          <a:p>
            <a:pPr algn="ctr"/>
            <a:r>
              <a:rPr lang="ru-RU" dirty="0"/>
              <a:t>ВЫСШЕГО ПРОФЕССИОНАЛЬНОГО ОБРАЗОВАНИЯ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1187624" y="2690336"/>
            <a:ext cx="72008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/>
              <a:t>Лабораторная работа </a:t>
            </a:r>
            <a:endParaRPr lang="ru-RU" dirty="0"/>
          </a:p>
          <a:p>
            <a:pPr algn="ctr"/>
            <a:r>
              <a:rPr lang="ru-RU" dirty="0"/>
              <a:t>по дисциплине</a:t>
            </a:r>
            <a:r>
              <a:rPr lang="ru-RU" b="1" dirty="0"/>
              <a:t> «Общепсихологический практикум. Часть </a:t>
            </a:r>
            <a:r>
              <a:rPr lang="en-US" b="1" dirty="0" smtClean="0"/>
              <a:t>III</a:t>
            </a:r>
            <a:r>
              <a:rPr lang="ru-RU" b="1" dirty="0" smtClean="0"/>
              <a:t>.</a:t>
            </a:r>
            <a:endParaRPr lang="ru-RU" dirty="0"/>
          </a:p>
          <a:p>
            <a:pPr algn="ctr"/>
            <a:r>
              <a:rPr lang="ru-RU" b="1" dirty="0" smtClean="0"/>
              <a:t>Эмпирические методы исследования личности»</a:t>
            </a:r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6012160" y="3717032"/>
            <a:ext cx="2736303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/>
              <a:t>Выполнил студент </a:t>
            </a:r>
            <a:r>
              <a:rPr lang="ru-RU" sz="1400" dirty="0" smtClean="0"/>
              <a:t>____ </a:t>
            </a:r>
            <a:r>
              <a:rPr lang="ru-RU" sz="1400" dirty="0"/>
              <a:t>курса</a:t>
            </a:r>
          </a:p>
          <a:p>
            <a:r>
              <a:rPr lang="ru-RU" sz="1400" dirty="0"/>
              <a:t>ф-та психологии, </a:t>
            </a:r>
          </a:p>
          <a:p>
            <a:r>
              <a:rPr lang="ru-RU" sz="1400" dirty="0" smtClean="0"/>
              <a:t>Группа__________________           </a:t>
            </a:r>
            <a:endParaRPr lang="ru-RU" sz="1400" dirty="0"/>
          </a:p>
          <a:p>
            <a:r>
              <a:rPr lang="ru-RU" sz="1400" i="1" dirty="0"/>
              <a:t>ФИО_____________________</a:t>
            </a:r>
            <a:endParaRPr lang="ru-RU" sz="1400" dirty="0"/>
          </a:p>
          <a:p>
            <a:r>
              <a:rPr lang="ru-RU" sz="1400" dirty="0"/>
              <a:t>Проверил:________________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4062505" y="5445224"/>
            <a:ext cx="145103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/>
              <a:t>Москва 2017</a:t>
            </a:r>
          </a:p>
        </p:txBody>
      </p:sp>
    </p:spTree>
    <p:extLst>
      <p:ext uri="{BB962C8B-B14F-4D97-AF65-F5344CB8AC3E}">
        <p14:creationId xmlns:p14="http://schemas.microsoft.com/office/powerpoint/2010/main" val="322274256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bg2"/>
          </a:solidFill>
        </p:spPr>
        <p:txBody>
          <a:bodyPr>
            <a:normAutofit fontScale="90000"/>
          </a:bodyPr>
          <a:lstStyle/>
          <a:p>
            <a:r>
              <a:rPr lang="ru-RU" b="1" dirty="0"/>
              <a:t>Обработка, анализ, интерпретация результатов</a:t>
            </a:r>
            <a:endParaRPr lang="ru-RU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>
              <a:solidFill>
                <a:srgbClr val="FEE898"/>
              </a:solidFill>
            </p:spPr>
            <p:txBody>
              <a:bodyPr>
                <a:normAutofit/>
              </a:bodyPr>
              <a:lstStyle/>
              <a:p>
                <a:pPr marL="514350" indent="-514350">
                  <a:buFont typeface="+mj-lt"/>
                  <a:buAutoNum type="arabicPeriod"/>
                </a:pPr>
                <a:r>
                  <a:rPr lang="ru-RU" b="1" i="1" dirty="0" smtClean="0"/>
                  <a:t>Подсчитать</a:t>
                </a:r>
                <a:r>
                  <a:rPr lang="ru-RU" dirty="0" smtClean="0"/>
                  <a:t>  среднее значение </a:t>
                </a:r>
                <a:r>
                  <a:rPr lang="ru-RU" dirty="0"/>
                  <a:t>целевого </a:t>
                </a:r>
                <a:r>
                  <a:rPr lang="ru-RU" dirty="0" smtClean="0"/>
                  <a:t>отклонения (УП – УД). </a:t>
                </a:r>
                <a:endParaRPr lang="ru-RU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2600" i="1">
                          <a:latin typeface="Cambria Math"/>
                        </a:rPr>
                        <m:t> </m:t>
                      </m:r>
                      <m:r>
                        <a:rPr lang="ru-RU" sz="2600" b="0" i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/>
                        </a:rPr>
                        <m:t>ЦО</m:t>
                      </m:r>
                      <m:r>
                        <a:rPr lang="ru-RU" sz="2600" b="1" i="1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ru-RU" sz="2600" b="1" i="1">
                              <a:latin typeface="Cambria Math"/>
                            </a:rPr>
                          </m:ctrlPr>
                        </m:fPr>
                        <m:num>
                          <m:d>
                            <m:dPr>
                              <m:ctrlPr>
                                <a:rPr lang="ru-RU" sz="2600" b="1" i="1"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ru-RU" sz="2600" b="1" i="1">
                                  <a:latin typeface="Cambria Math"/>
                                </a:rPr>
                                <m:t>УП</m:t>
                              </m:r>
                              <m:r>
                                <a:rPr lang="ru-RU" sz="2600" b="1" i="1">
                                  <a:latin typeface="Cambria Math"/>
                                </a:rPr>
                                <m:t>𝟐</m:t>
                              </m:r>
                              <m:r>
                                <a:rPr lang="ru-RU" sz="2600" b="1" i="1">
                                  <a:latin typeface="Cambria Math"/>
                                </a:rPr>
                                <m:t>− УД</m:t>
                              </m:r>
                              <m:r>
                                <a:rPr lang="ru-RU" sz="2600" b="1" i="1">
                                  <a:latin typeface="Cambria Math"/>
                                </a:rPr>
                                <m:t>𝟏</m:t>
                              </m:r>
                            </m:e>
                          </m:d>
                          <m:r>
                            <a:rPr lang="ru-RU" sz="2600" b="1" i="1">
                              <a:latin typeface="Cambria Math"/>
                            </a:rPr>
                            <m:t>+</m:t>
                          </m:r>
                          <m:d>
                            <m:dPr>
                              <m:ctrlPr>
                                <a:rPr lang="ru-RU" sz="2600" b="1" i="1"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ru-RU" sz="2600" b="1" i="1">
                                  <a:latin typeface="Cambria Math"/>
                                </a:rPr>
                                <m:t>УП</m:t>
                              </m:r>
                              <m:r>
                                <a:rPr lang="ru-RU" sz="2600" b="1" i="1">
                                  <a:latin typeface="Cambria Math"/>
                                </a:rPr>
                                <m:t>𝟑</m:t>
                              </m:r>
                              <m:r>
                                <a:rPr lang="ru-RU" sz="2600" b="1" i="1">
                                  <a:latin typeface="Cambria Math"/>
                                </a:rPr>
                                <m:t>−УД</m:t>
                              </m:r>
                              <m:r>
                                <a:rPr lang="ru-RU" sz="2600" b="1" i="1">
                                  <a:latin typeface="Cambria Math"/>
                                </a:rPr>
                                <m:t>𝟐</m:t>
                              </m:r>
                            </m:e>
                          </m:d>
                          <m:r>
                            <a:rPr lang="ru-RU" sz="2600" b="1" i="1">
                              <a:latin typeface="Cambria Math"/>
                            </a:rPr>
                            <m:t>+(УП</m:t>
                          </m:r>
                          <m:r>
                            <a:rPr lang="ru-RU" sz="2600" b="1" i="1">
                              <a:latin typeface="Cambria Math"/>
                            </a:rPr>
                            <m:t>𝟒</m:t>
                          </m:r>
                          <m:r>
                            <a:rPr lang="ru-RU" sz="2600" b="1" i="1">
                              <a:latin typeface="Cambria Math"/>
                            </a:rPr>
                            <m:t>−УД</m:t>
                          </m:r>
                          <m:r>
                            <a:rPr lang="ru-RU" sz="2600" b="1" i="1">
                              <a:latin typeface="Cambria Math"/>
                            </a:rPr>
                            <m:t>𝟑</m:t>
                          </m:r>
                          <m:r>
                            <a:rPr lang="ru-RU" sz="2600" b="1" i="1">
                              <a:latin typeface="Cambria Math"/>
                            </a:rPr>
                            <m:t>)</m:t>
                          </m:r>
                        </m:num>
                        <m:den>
                          <m:r>
                            <a:rPr lang="ru-RU" sz="2600" b="1" i="1">
                              <a:latin typeface="Cambria Math"/>
                            </a:rPr>
                            <m:t>𝟑</m:t>
                          </m:r>
                        </m:den>
                      </m:f>
                    </m:oMath>
                  </m:oMathPara>
                </a14:m>
                <a:endParaRPr lang="ru-RU" sz="2600" b="1" dirty="0" smtClean="0"/>
              </a:p>
              <a:p>
                <a:pPr marL="0" indent="0">
                  <a:buNone/>
                </a:pPr>
                <a:r>
                  <a:rPr lang="ru-RU" sz="2600" b="1" dirty="0" smtClean="0"/>
                  <a:t>2. </a:t>
                </a:r>
                <a:r>
                  <a:rPr lang="ru-RU" sz="2600" b="1" i="1" dirty="0" smtClean="0"/>
                  <a:t>С</a:t>
                </a:r>
                <a:r>
                  <a:rPr lang="ru-RU" sz="2800" b="1" i="1" dirty="0" smtClean="0"/>
                  <a:t>равнить ЦО </a:t>
                </a:r>
                <a:r>
                  <a:rPr lang="ru-RU" sz="2800" dirty="0" smtClean="0"/>
                  <a:t>со </a:t>
                </a:r>
                <a:r>
                  <a:rPr lang="ru-RU" sz="2800" dirty="0"/>
                  <a:t>шкалой оценки </a:t>
                </a:r>
                <a:r>
                  <a:rPr lang="ru-RU" sz="2800" dirty="0" smtClean="0"/>
                  <a:t>и </a:t>
                </a:r>
                <a:r>
                  <a:rPr lang="ru-RU" sz="2800" b="1" i="1" dirty="0" smtClean="0"/>
                  <a:t>определить</a:t>
                </a:r>
                <a:r>
                  <a:rPr lang="ru-RU" sz="2800" dirty="0" smtClean="0"/>
                  <a:t> уровень притязаний (5 уровней)</a:t>
                </a:r>
              </a:p>
              <a:p>
                <a:pPr marL="0" indent="0">
                  <a:buNone/>
                </a:pPr>
                <a:r>
                  <a:rPr lang="ru-RU" sz="2800" b="1" dirty="0" smtClean="0"/>
                  <a:t>3. О</a:t>
                </a:r>
                <a:r>
                  <a:rPr lang="ru-RU" sz="2800" dirty="0" smtClean="0"/>
                  <a:t>писать проявление УП по конкретному индивидуальному результату (</a:t>
                </a:r>
                <a:r>
                  <a:rPr lang="ru-RU" sz="2800" b="1" i="1" dirty="0" smtClean="0"/>
                  <a:t>интерпретировать</a:t>
                </a:r>
                <a:r>
                  <a:rPr lang="ru-RU" sz="2800" dirty="0" smtClean="0"/>
                  <a:t>) </a:t>
                </a:r>
              </a:p>
              <a:p>
                <a:pPr marL="0" indent="0">
                  <a:buNone/>
                </a:pPr>
                <a:r>
                  <a:rPr lang="ru-RU" sz="2800" b="1" dirty="0" smtClean="0"/>
                  <a:t>4. </a:t>
                </a:r>
                <a:r>
                  <a:rPr lang="ru-RU" sz="2800" b="1" i="1" dirty="0" smtClean="0"/>
                  <a:t>Вывод</a:t>
                </a:r>
                <a:r>
                  <a:rPr lang="ru-RU" sz="2800" b="1" dirty="0" smtClean="0"/>
                  <a:t> </a:t>
                </a:r>
                <a:r>
                  <a:rPr lang="ru-RU" sz="2800" dirty="0" smtClean="0"/>
                  <a:t>по итогам исследования</a:t>
                </a:r>
                <a:endParaRPr lang="ru-RU" sz="2600" dirty="0" smtClean="0"/>
              </a:p>
              <a:p>
                <a:pPr marL="514350" indent="-514350">
                  <a:buFont typeface="+mj-lt"/>
                  <a:buAutoNum type="arabicPeriod"/>
                </a:pPr>
                <a:endParaRPr lang="ru-RU" sz="2600" b="1" dirty="0"/>
              </a:p>
            </p:txBody>
          </p:sp>
        </mc:Choice>
        <mc:Fallback xmlns=""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1926" t="-2022" r="-207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17606082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3">
              <a:lumMod val="60000"/>
              <a:lumOff val="40000"/>
            </a:schemeClr>
          </a:solidFill>
        </p:spPr>
        <p:txBody>
          <a:bodyPr>
            <a:noAutofit/>
          </a:bodyPr>
          <a:lstStyle/>
          <a:p>
            <a:r>
              <a:rPr lang="ru-RU" sz="2800" b="1" dirty="0" smtClean="0"/>
              <a:t/>
            </a:r>
            <a:br>
              <a:rPr lang="ru-RU" sz="2800" b="1" dirty="0" smtClean="0"/>
            </a:br>
            <a:r>
              <a:rPr lang="ru-RU" sz="2800" b="1" dirty="0" smtClean="0"/>
              <a:t>тема 3. ЛАБОРАТОРНАЯ </a:t>
            </a:r>
            <a:r>
              <a:rPr lang="ru-RU" sz="2800" b="1" dirty="0"/>
              <a:t>РАБОТА № 7 Методика «Личностный дифференциал»</a:t>
            </a:r>
            <a:r>
              <a:rPr lang="ru-RU" sz="2800" dirty="0"/>
              <a:t/>
            </a:r>
            <a:br>
              <a:rPr lang="ru-RU" sz="2800" dirty="0"/>
            </a:br>
            <a:endParaRPr lang="ru-RU" sz="2800" dirty="0"/>
          </a:p>
        </p:txBody>
      </p:sp>
      <p:pic>
        <p:nvPicPr>
          <p:cNvPr id="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83968" y="1484784"/>
            <a:ext cx="4560778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Прямоугольник 4"/>
          <p:cNvSpPr/>
          <p:nvPr/>
        </p:nvSpPr>
        <p:spPr>
          <a:xfrm>
            <a:off x="523933" y="1484784"/>
            <a:ext cx="3744416" cy="4093428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r>
              <a:rPr lang="ru-RU" sz="2800" b="1" dirty="0"/>
              <a:t>Цель:</a:t>
            </a:r>
            <a:r>
              <a:rPr lang="ru-RU" sz="2800" dirty="0"/>
              <a:t> </a:t>
            </a:r>
            <a:r>
              <a:rPr lang="ru-RU" sz="2000" dirty="0"/>
              <a:t>изучение отношения к самому себе </a:t>
            </a:r>
            <a:r>
              <a:rPr lang="ru-RU" sz="2000" u="sng" dirty="0">
                <a:solidFill>
                  <a:srgbClr val="7030A0"/>
                </a:solidFill>
              </a:rPr>
              <a:t>и другим людям</a:t>
            </a:r>
            <a:r>
              <a:rPr lang="ru-RU" sz="2000" dirty="0"/>
              <a:t>. </a:t>
            </a:r>
            <a:endParaRPr lang="ru-RU" sz="2000" dirty="0" smtClean="0"/>
          </a:p>
          <a:p>
            <a:r>
              <a:rPr lang="ru-RU" sz="2000" b="1" dirty="0" smtClean="0"/>
              <a:t>Объект, предмет?</a:t>
            </a:r>
            <a:endParaRPr lang="ru-RU" sz="2000" b="1" dirty="0"/>
          </a:p>
          <a:p>
            <a:r>
              <a:rPr lang="ru-RU" sz="2400" b="1" dirty="0"/>
              <a:t>Материал и оборудование:</a:t>
            </a:r>
            <a:r>
              <a:rPr lang="ru-RU" sz="2400" dirty="0"/>
              <a:t> </a:t>
            </a:r>
            <a:r>
              <a:rPr lang="ru-RU" sz="2000" dirty="0"/>
              <a:t>бланк методики, ручка. </a:t>
            </a:r>
            <a:endParaRPr lang="ru-RU" sz="2000" dirty="0" smtClean="0"/>
          </a:p>
          <a:p>
            <a:r>
              <a:rPr lang="ru-RU" sz="2400" b="1" dirty="0" smtClean="0"/>
              <a:t>Процедура </a:t>
            </a:r>
            <a:r>
              <a:rPr lang="ru-RU" sz="2400" b="1" dirty="0"/>
              <a:t>проведения</a:t>
            </a:r>
            <a:r>
              <a:rPr lang="ru-RU" sz="2400" dirty="0"/>
              <a:t>. </a:t>
            </a:r>
            <a:r>
              <a:rPr lang="ru-RU" sz="2000" dirty="0"/>
              <a:t>Предлагается инструкция оценить самих себя по отобранным чертам личности и отметить степень соответствия в специальном бланке.</a:t>
            </a:r>
          </a:p>
        </p:txBody>
      </p:sp>
    </p:spTree>
    <p:extLst>
      <p:ext uri="{BB962C8B-B14F-4D97-AF65-F5344CB8AC3E}">
        <p14:creationId xmlns:p14="http://schemas.microsoft.com/office/powerpoint/2010/main" val="3427490041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2"/>
          </a:solidFill>
        </p:spPr>
        <p:txBody>
          <a:bodyPr/>
          <a:lstStyle/>
          <a:p>
            <a:r>
              <a:rPr lang="ru-RU" b="1" dirty="0" smtClean="0">
                <a:solidFill>
                  <a:schemeClr val="bg1"/>
                </a:solidFill>
              </a:rPr>
              <a:t>Обработка по ключу (пример)</a:t>
            </a:r>
            <a:endParaRPr lang="ru-RU" dirty="0">
              <a:solidFill>
                <a:schemeClr val="bg1"/>
              </a:solidFill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81394088"/>
              </p:ext>
            </p:extLst>
          </p:nvPr>
        </p:nvGraphicFramePr>
        <p:xfrm>
          <a:off x="467544" y="2348880"/>
          <a:ext cx="8229600" cy="164896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83458"/>
                <a:gridCol w="600761"/>
                <a:gridCol w="2281245"/>
                <a:gridCol w="2282891"/>
                <a:gridCol w="2281245"/>
              </a:tblGrid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О –</a:t>
                      </a:r>
                      <a:endParaRPr lang="ru-RU" sz="11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42875" marR="142875" marT="142875" marB="14287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4</a:t>
                      </a:r>
                      <a:endParaRPr lang="ru-RU" sz="11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42875" marR="142875" marT="142875" marB="14287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безответственный</a:t>
                      </a:r>
                      <a:endParaRPr lang="ru-RU" sz="11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42875" marR="142875" marT="142875" marB="14287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3  2  1  0  1 </a:t>
                      </a:r>
                      <a:r>
                        <a:rPr lang="ru-RU" sz="1600" dirty="0">
                          <a:solidFill>
                            <a:srgbClr val="FF0000"/>
                          </a:solidFill>
                          <a:effectLst/>
                        </a:rPr>
                        <a:t> 2</a:t>
                      </a: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  3  +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42875" marR="142875" marT="142875" marB="14287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добросовестный</a:t>
                      </a:r>
                      <a:endParaRPr lang="ru-RU" sz="11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42875" marR="142875" marT="142875" marB="14287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chemeClr val="tx1"/>
                          </a:solidFill>
                          <a:effectLst/>
                        </a:rPr>
                        <a:t>С +</a:t>
                      </a:r>
                      <a:endParaRPr lang="ru-RU" sz="1100" b="1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42875" marR="142875" marT="142875" marB="14287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5</a:t>
                      </a:r>
                      <a:endParaRPr lang="ru-RU" sz="11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42875" marR="142875" marT="142875" marB="14287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упрямый</a:t>
                      </a:r>
                      <a:endParaRPr lang="ru-RU" sz="11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42875" marR="142875" marT="142875" marB="14287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FF0000"/>
                          </a:solidFill>
                          <a:effectLst/>
                        </a:rPr>
                        <a:t>3</a:t>
                      </a: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  2  1  0  1  2  3  –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42875" marR="142875" marT="142875" marB="14287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уступчивый</a:t>
                      </a:r>
                      <a:endParaRPr lang="ru-RU" sz="11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42875" marR="142875" marT="142875" marB="14287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chemeClr val="tx1"/>
                          </a:solidFill>
                          <a:effectLst/>
                        </a:rPr>
                        <a:t>А –</a:t>
                      </a:r>
                      <a:endParaRPr lang="ru-RU" sz="1100" b="1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42875" marR="142875" marT="142875" marB="14287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chemeClr val="tx1"/>
                          </a:solidFill>
                          <a:effectLst/>
                        </a:rPr>
                        <a:t>6</a:t>
                      </a:r>
                      <a:endParaRPr lang="ru-RU" sz="1100" b="1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42875" marR="142875" marT="142875" marB="14287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замкнутый</a:t>
                      </a:r>
                      <a:endParaRPr lang="ru-RU" sz="11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42875" marR="142875" marT="142875" marB="14287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3  2  </a:t>
                      </a:r>
                      <a:r>
                        <a:rPr lang="ru-RU" sz="1600" b="1" dirty="0">
                          <a:solidFill>
                            <a:srgbClr val="FF0000"/>
                          </a:solidFill>
                          <a:effectLst/>
                        </a:rPr>
                        <a:t>1</a:t>
                      </a: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  0  1  2  3  +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42875" marR="142875" marT="142875" marB="14287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открытый</a:t>
                      </a:r>
                      <a:endParaRPr lang="ru-RU" sz="11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42875" marR="142875" marT="142875" marB="14287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539552" y="4365104"/>
            <a:ext cx="8064896" cy="1754326"/>
          </a:xfrm>
          <a:prstGeom prst="rect">
            <a:avLst/>
          </a:prstGeom>
          <a:solidFill>
            <a:srgbClr val="FEE898"/>
          </a:solidFill>
        </p:spPr>
        <p:txBody>
          <a:bodyPr wrap="square">
            <a:spAutoFit/>
          </a:bodyPr>
          <a:lstStyle/>
          <a:p>
            <a:r>
              <a:rPr lang="ru-RU" b="1" i="1" dirty="0" smtClean="0"/>
              <a:t>В примере</a:t>
            </a:r>
            <a:r>
              <a:rPr lang="ru-RU" b="1" dirty="0" smtClean="0"/>
              <a:t>: О=2 </a:t>
            </a:r>
            <a:r>
              <a:rPr lang="ru-RU" b="1" dirty="0"/>
              <a:t>балла ; С=3 балла; А= </a:t>
            </a:r>
            <a:r>
              <a:rPr lang="ru-RU" b="1" dirty="0" smtClean="0"/>
              <a:t>- 1балл</a:t>
            </a:r>
            <a:endParaRPr lang="ru-RU" dirty="0"/>
          </a:p>
          <a:p>
            <a:r>
              <a:rPr lang="ru-RU" b="1" dirty="0" smtClean="0">
                <a:solidFill>
                  <a:srgbClr val="7030A0"/>
                </a:solidFill>
              </a:rPr>
              <a:t>         Обращаем внимание на знаки +\- !</a:t>
            </a:r>
          </a:p>
          <a:p>
            <a:pPr indent="457200"/>
            <a:r>
              <a:rPr lang="ru-RU" b="1" dirty="0" smtClean="0"/>
              <a:t>Всего </a:t>
            </a:r>
            <a:r>
              <a:rPr lang="ru-RU" b="1" dirty="0"/>
              <a:t>21 пара качеств, по три на </a:t>
            </a:r>
            <a:r>
              <a:rPr lang="ru-RU" b="1" dirty="0" smtClean="0"/>
              <a:t>каждый фактор (А,О,С) </a:t>
            </a:r>
            <a:r>
              <a:rPr lang="ru-RU" b="1" dirty="0"/>
              <a:t>– итого 7 по каждому фактору;</a:t>
            </a:r>
            <a:endParaRPr lang="ru-RU" dirty="0"/>
          </a:p>
          <a:p>
            <a:pPr indent="457200"/>
            <a:r>
              <a:rPr lang="ru-RU" b="1" dirty="0" smtClean="0"/>
              <a:t>Максимум </a:t>
            </a:r>
            <a:r>
              <a:rPr lang="ru-RU" b="1" dirty="0"/>
              <a:t>в  строке </a:t>
            </a:r>
            <a:r>
              <a:rPr lang="ru-RU" b="1" dirty="0" smtClean="0"/>
              <a:t> баллы  </a:t>
            </a:r>
            <a:r>
              <a:rPr lang="ru-RU" b="1" dirty="0"/>
              <a:t>+3 и -3, всего по тесту каждый фактор  +21/-21 (3Х7</a:t>
            </a:r>
            <a:r>
              <a:rPr lang="ru-RU" b="1" dirty="0" smtClean="0"/>
              <a:t>).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33217216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3">
              <a:lumMod val="60000"/>
              <a:lumOff val="40000"/>
            </a:schemeClr>
          </a:solidFill>
        </p:spPr>
        <p:txBody>
          <a:bodyPr>
            <a:normAutofit fontScale="90000"/>
          </a:bodyPr>
          <a:lstStyle/>
          <a:p>
            <a:r>
              <a:rPr lang="ru-RU" b="1" dirty="0"/>
              <a:t>Обработка, анализ, интерпретация результатов</a:t>
            </a:r>
            <a:endParaRPr lang="ru-RU" dirty="0"/>
          </a:p>
        </p:txBody>
      </p:sp>
      <p:sp>
        <p:nvSpPr>
          <p:cNvPr id="6" name="Объект 5"/>
          <p:cNvSpPr>
            <a:spLocks noGrp="1"/>
          </p:cNvSpPr>
          <p:nvPr>
            <p:ph sz="half" idx="1"/>
          </p:nvPr>
        </p:nvSpPr>
        <p:spPr>
          <a:solidFill>
            <a:schemeClr val="bg1">
              <a:lumMod val="85000"/>
            </a:schemeClr>
          </a:solidFill>
        </p:spPr>
        <p:txBody>
          <a:bodyPr>
            <a:normAutofit fontScale="85000" lnSpcReduction="20000"/>
          </a:bodyPr>
          <a:lstStyle/>
          <a:p>
            <a:r>
              <a:rPr lang="ru-RU" b="1" dirty="0" smtClean="0"/>
              <a:t>Подсчитать </a:t>
            </a:r>
            <a:r>
              <a:rPr lang="ru-RU" b="1" dirty="0"/>
              <a:t>значения </a:t>
            </a:r>
            <a:r>
              <a:rPr lang="ru-RU" dirty="0"/>
              <a:t>О (оценки), С (силы), А (активности).</a:t>
            </a:r>
          </a:p>
          <a:p>
            <a:r>
              <a:rPr lang="ru-RU" b="1" dirty="0"/>
              <a:t>Оценить</a:t>
            </a:r>
            <a:r>
              <a:rPr lang="ru-RU" dirty="0"/>
              <a:t>  с помощью </a:t>
            </a:r>
            <a:r>
              <a:rPr lang="ru-RU" dirty="0" smtClean="0"/>
              <a:t>ключа </a:t>
            </a:r>
            <a:r>
              <a:rPr lang="ru-RU" dirty="0"/>
              <a:t>(значения  от +21 до -21; </a:t>
            </a:r>
            <a:r>
              <a:rPr lang="ru-RU" b="1" dirty="0"/>
              <a:t>три уровня</a:t>
            </a:r>
            <a:r>
              <a:rPr lang="ru-RU" dirty="0"/>
              <a:t> – </a:t>
            </a:r>
            <a:r>
              <a:rPr lang="ru-RU" dirty="0" smtClean="0"/>
              <a:t>высокий, средний, низкий).  </a:t>
            </a:r>
            <a:endParaRPr lang="ru-RU" dirty="0"/>
          </a:p>
          <a:p>
            <a:r>
              <a:rPr lang="ru-RU" b="1" dirty="0"/>
              <a:t>Интерпретировать</a:t>
            </a:r>
            <a:r>
              <a:rPr lang="ru-RU" dirty="0"/>
              <a:t> (объяснить) полученные </a:t>
            </a:r>
            <a:r>
              <a:rPr lang="ru-RU" dirty="0" err="1" smtClean="0"/>
              <a:t>инд.результаты</a:t>
            </a:r>
            <a:r>
              <a:rPr lang="ru-RU" dirty="0"/>
              <a:t>. </a:t>
            </a:r>
            <a:endParaRPr lang="ru-RU" dirty="0" smtClean="0"/>
          </a:p>
          <a:p>
            <a:r>
              <a:rPr lang="ru-RU" dirty="0" smtClean="0"/>
              <a:t>Сделать </a:t>
            </a:r>
            <a:r>
              <a:rPr lang="ru-RU" b="1" dirty="0" smtClean="0"/>
              <a:t>выводы </a:t>
            </a:r>
            <a:endParaRPr lang="ru-RU" b="1" dirty="0"/>
          </a:p>
          <a:p>
            <a:endParaRPr lang="ru-RU" dirty="0"/>
          </a:p>
        </p:txBody>
      </p:sp>
      <p:sp>
        <p:nvSpPr>
          <p:cNvPr id="7" name="Объект 6"/>
          <p:cNvSpPr>
            <a:spLocks noGrp="1"/>
          </p:cNvSpPr>
          <p:nvPr>
            <p:ph sz="half" idx="2"/>
          </p:nvPr>
        </p:nvSpPr>
        <p:spPr>
          <a:solidFill>
            <a:schemeClr val="accent5">
              <a:lumMod val="20000"/>
              <a:lumOff val="80000"/>
            </a:schemeClr>
          </a:solidFill>
        </p:spPr>
        <p:txBody>
          <a:bodyPr>
            <a:normAutofit fontScale="85000" lnSpcReduction="20000"/>
          </a:bodyPr>
          <a:lstStyle/>
          <a:p>
            <a:r>
              <a:rPr lang="ru-RU" b="1" dirty="0">
                <a:solidFill>
                  <a:srgbClr val="3A863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Фактор Оценки (О) </a:t>
            </a:r>
            <a:r>
              <a:rPr lang="ru-RU" dirty="0">
                <a:solidFill>
                  <a:srgbClr val="3A863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 </a:t>
            </a:r>
            <a:r>
              <a:rPr lang="ru-RU" dirty="0">
                <a:solidFill>
                  <a:srgbClr val="3A863E"/>
                </a:solidFill>
              </a:rPr>
              <a:t>самооценка уровня самоуважения.</a:t>
            </a:r>
          </a:p>
          <a:p>
            <a:r>
              <a:rPr lang="ru-RU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Фактор Силы (С)  - </a:t>
            </a:r>
            <a:r>
              <a:rPr lang="ru-RU" dirty="0">
                <a:solidFill>
                  <a:srgbClr val="FF0000"/>
                </a:solidFill>
              </a:rPr>
              <a:t>самооценка волевых сторон личности, как они осознаются самим испытуемым.</a:t>
            </a:r>
          </a:p>
          <a:p>
            <a:r>
              <a:rPr lang="ru-RU" b="1" i="1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Фактор Активности (А) – </a:t>
            </a:r>
            <a:r>
              <a:rPr lang="ru-RU" dirty="0">
                <a:solidFill>
                  <a:schemeClr val="accent6">
                    <a:lumMod val="75000"/>
                  </a:schemeClr>
                </a:solidFill>
              </a:rPr>
              <a:t>самооценка  </a:t>
            </a:r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>коммуникативной стороны (</a:t>
            </a:r>
            <a:r>
              <a:rPr lang="ru-RU" dirty="0" err="1" smtClean="0">
                <a:solidFill>
                  <a:schemeClr val="accent6">
                    <a:lumMod val="75000"/>
                  </a:schemeClr>
                </a:solidFill>
              </a:rPr>
              <a:t>экстравертированности</a:t>
            </a:r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>) </a:t>
            </a:r>
            <a:r>
              <a:rPr lang="ru-RU" dirty="0">
                <a:solidFill>
                  <a:schemeClr val="accent6">
                    <a:lumMod val="75000"/>
                  </a:schemeClr>
                </a:solidFill>
              </a:rPr>
              <a:t>личности.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02139897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rgbClr val="FFFFCC"/>
          </a:solidFill>
        </p:spPr>
        <p:txBody>
          <a:bodyPr>
            <a:normAutofit fontScale="90000"/>
          </a:bodyPr>
          <a:lstStyle/>
          <a:p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ЧТО </a:t>
            </a:r>
            <a:r>
              <a:rPr lang="ru-RU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ПРОШЛИ?</a:t>
            </a:r>
            <a:r>
              <a:rPr lang="ru-RU" dirty="0">
                <a:solidFill>
                  <a:schemeClr val="tx2">
                    <a:lumMod val="60000"/>
                    <a:lumOff val="40000"/>
                  </a:schemeClr>
                </a:solidFill>
              </a:rPr>
              <a:t/>
            </a:r>
            <a:br>
              <a:rPr lang="ru-RU" dirty="0">
                <a:solidFill>
                  <a:schemeClr val="tx2">
                    <a:lumMod val="60000"/>
                    <a:lumOff val="40000"/>
                  </a:schemeClr>
                </a:solidFill>
              </a:rPr>
            </a:br>
            <a:endParaRPr lang="ru-RU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solidFill>
            <a:schemeClr val="accent3">
              <a:lumMod val="50000"/>
            </a:schemeClr>
          </a:solidFill>
        </p:spPr>
        <p:txBody>
          <a:bodyPr>
            <a:normAutofit fontScale="92500"/>
          </a:bodyPr>
          <a:lstStyle/>
          <a:p>
            <a:pPr>
              <a:buFont typeface="Wingdings" panose="05000000000000000000" pitchFamily="2" charset="2"/>
              <a:buChar char="ü"/>
            </a:pPr>
            <a:r>
              <a:rPr lang="ru-RU" sz="2400" b="1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Тема 1. ТЕМПЕРАМЕНТ </a:t>
            </a:r>
            <a:r>
              <a:rPr lang="ru-RU" sz="2400" b="1" dirty="0">
                <a:solidFill>
                  <a:schemeClr val="tx2">
                    <a:lumMod val="40000"/>
                    <a:lumOff val="60000"/>
                  </a:schemeClr>
                </a:solidFill>
              </a:rPr>
              <a:t>и ХАРАКТЕРОЛОГИЧЕСКИЕ ОСОБЕННОСТИ ЛИЧНОСТИ.  </a:t>
            </a:r>
            <a:r>
              <a:rPr lang="ru-RU" sz="24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Лабораторные </a:t>
            </a:r>
            <a:r>
              <a:rPr lang="ru-RU" sz="2400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работы 1-3 </a:t>
            </a:r>
            <a:endParaRPr lang="ru-RU" sz="2400" dirty="0">
              <a:solidFill>
                <a:schemeClr val="tx2">
                  <a:lumMod val="40000"/>
                  <a:lumOff val="60000"/>
                </a:schemeClr>
              </a:solidFill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ru-RU" sz="2400" b="1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Тема 2. НАПРАВЛЕННОСТЬ </a:t>
            </a:r>
            <a:r>
              <a:rPr lang="ru-RU" sz="2400" b="1" dirty="0">
                <a:solidFill>
                  <a:schemeClr val="tx2">
                    <a:lumMod val="40000"/>
                    <a:lumOff val="60000"/>
                  </a:schemeClr>
                </a:solidFill>
              </a:rPr>
              <a:t>ЛИЧНОСТИ</a:t>
            </a:r>
            <a:r>
              <a:rPr lang="ru-RU" sz="24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. Лабораторные работы </a:t>
            </a:r>
            <a:r>
              <a:rPr lang="ru-RU" sz="2400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4-5</a:t>
            </a:r>
            <a:endParaRPr lang="ru-RU" sz="2400" dirty="0">
              <a:solidFill>
                <a:schemeClr val="tx2">
                  <a:lumMod val="40000"/>
                  <a:lumOff val="60000"/>
                </a:schemeClr>
              </a:solidFill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ru-RU" sz="2400" b="1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Тема 3. САМООЦЕНКА</a:t>
            </a:r>
            <a:r>
              <a:rPr lang="ru-RU" sz="2400" b="1" dirty="0">
                <a:solidFill>
                  <a:schemeClr val="tx2">
                    <a:lumMod val="40000"/>
                    <a:lumOff val="60000"/>
                  </a:schemeClr>
                </a:solidFill>
              </a:rPr>
              <a:t>.</a:t>
            </a:r>
            <a:r>
              <a:rPr lang="ru-RU" sz="24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 Лабораторные </a:t>
            </a:r>
            <a:r>
              <a:rPr lang="ru-RU" sz="2400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работы 6-7</a:t>
            </a:r>
            <a:endParaRPr lang="ru-RU" sz="2400" dirty="0">
              <a:solidFill>
                <a:schemeClr val="tx2">
                  <a:lumMod val="40000"/>
                  <a:lumOff val="60000"/>
                </a:schemeClr>
              </a:solidFill>
            </a:endParaRPr>
          </a:p>
          <a:p>
            <a:pPr marL="0" indent="0">
              <a:buNone/>
            </a:pPr>
            <a:endParaRPr lang="ru-RU" sz="3600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ru-RU" sz="3600" b="1" dirty="0" smtClean="0">
                <a:solidFill>
                  <a:srgbClr val="FFC000"/>
                </a:solidFill>
              </a:rPr>
              <a:t>Тема 4. ЭМОЦИИ</a:t>
            </a:r>
            <a:r>
              <a:rPr lang="ru-RU" sz="3600" b="1" dirty="0">
                <a:solidFill>
                  <a:srgbClr val="FFC000"/>
                </a:solidFill>
              </a:rPr>
              <a:t>.</a:t>
            </a:r>
            <a:r>
              <a:rPr lang="ru-RU" sz="3600" dirty="0">
                <a:solidFill>
                  <a:srgbClr val="FFC000"/>
                </a:solidFill>
              </a:rPr>
              <a:t> </a:t>
            </a:r>
            <a:r>
              <a:rPr lang="ru-RU" dirty="0">
                <a:solidFill>
                  <a:srgbClr val="FFC000"/>
                </a:solidFill>
              </a:rPr>
              <a:t>Лабораторные работы </a:t>
            </a:r>
            <a:r>
              <a:rPr lang="ru-RU" dirty="0" smtClean="0">
                <a:solidFill>
                  <a:srgbClr val="FFC000"/>
                </a:solidFill>
              </a:rPr>
              <a:t>№ 8-9</a:t>
            </a:r>
            <a:endParaRPr lang="ru-RU" dirty="0">
              <a:solidFill>
                <a:srgbClr val="FFC000"/>
              </a:solidFill>
            </a:endParaRPr>
          </a:p>
          <a:p>
            <a:pPr marL="0" indent="0">
              <a:buNone/>
            </a:pPr>
            <a:r>
              <a:rPr lang="ru-RU" sz="3600" b="1" dirty="0" smtClean="0">
                <a:solidFill>
                  <a:srgbClr val="FFC000"/>
                </a:solidFill>
              </a:rPr>
              <a:t>Тема 5. ТРЕВОЖНОСТЬ</a:t>
            </a:r>
            <a:r>
              <a:rPr lang="ru-RU" sz="3600" dirty="0">
                <a:solidFill>
                  <a:srgbClr val="FFC000"/>
                </a:solidFill>
              </a:rPr>
              <a:t>. </a:t>
            </a:r>
            <a:r>
              <a:rPr lang="ru-RU" dirty="0">
                <a:solidFill>
                  <a:srgbClr val="FFC000"/>
                </a:solidFill>
              </a:rPr>
              <a:t>Лабораторная </a:t>
            </a:r>
            <a:r>
              <a:rPr lang="ru-RU" dirty="0" smtClean="0">
                <a:solidFill>
                  <a:srgbClr val="FFC000"/>
                </a:solidFill>
              </a:rPr>
              <a:t>работа № 10 </a:t>
            </a:r>
            <a:endParaRPr lang="ru-RU" dirty="0">
              <a:solidFill>
                <a:srgbClr val="FFC000"/>
              </a:solidFill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16904024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solidFill>
            <a:schemeClr val="accent4">
              <a:lumMod val="60000"/>
              <a:lumOff val="40000"/>
            </a:schemeClr>
          </a:solidFill>
        </p:spPr>
        <p:txBody>
          <a:bodyPr/>
          <a:lstStyle/>
          <a:p>
            <a:r>
              <a:rPr lang="ru-RU" b="1" i="1" dirty="0">
                <a:solidFill>
                  <a:schemeClr val="bg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Тема 4. ЭМОЦИИ </a:t>
            </a:r>
          </a:p>
        </p:txBody>
      </p:sp>
      <p:sp>
        <p:nvSpPr>
          <p:cNvPr id="6" name="Объект 5"/>
          <p:cNvSpPr>
            <a:spLocks noGrp="1"/>
          </p:cNvSpPr>
          <p:nvPr>
            <p:ph idx="1"/>
          </p:nvPr>
        </p:nvSpPr>
        <p:spPr>
          <a:solidFill>
            <a:schemeClr val="accent2">
              <a:lumMod val="20000"/>
              <a:lumOff val="80000"/>
            </a:schemeClr>
          </a:solidFill>
        </p:spPr>
        <p:txBody>
          <a:bodyPr>
            <a:normAutofit fontScale="85000" lnSpcReduction="20000"/>
          </a:bodyPr>
          <a:lstStyle/>
          <a:p>
            <a:r>
              <a:rPr lang="ru-RU" dirty="0"/>
              <a:t>(от лат. </a:t>
            </a:r>
            <a:r>
              <a:rPr lang="ru-RU" i="1" dirty="0" err="1"/>
              <a:t>emovere</a:t>
            </a:r>
            <a:r>
              <a:rPr lang="ru-RU" i="1" dirty="0"/>
              <a:t> </a:t>
            </a:r>
            <a:r>
              <a:rPr lang="ru-RU" dirty="0"/>
              <a:t>— волновать, возбуждать) — особый класс психических процессов и состояний (человека и животных), связанных с </a:t>
            </a:r>
            <a:r>
              <a:rPr lang="ru-RU" i="1" dirty="0"/>
              <a:t>инстинктами </a:t>
            </a:r>
            <a:r>
              <a:rPr lang="ru-RU" dirty="0"/>
              <a:t>, </a:t>
            </a:r>
            <a:r>
              <a:rPr lang="ru-RU" i="1" dirty="0"/>
              <a:t>потребностями </a:t>
            </a:r>
            <a:r>
              <a:rPr lang="ru-RU" dirty="0"/>
              <a:t>, </a:t>
            </a:r>
            <a:r>
              <a:rPr lang="ru-RU" i="1" dirty="0"/>
              <a:t>мотивами </a:t>
            </a:r>
            <a:r>
              <a:rPr lang="ru-RU" dirty="0"/>
              <a:t>и отражающих в форме непосредственного переживания (удовлетворения, радости, страха и т. д.) значимость действующих на индивида явлений и ситуаций для осуществления его жизнедеятельности. </a:t>
            </a:r>
          </a:p>
          <a:p>
            <a:r>
              <a:rPr lang="ru-RU" dirty="0" smtClean="0"/>
              <a:t>один </a:t>
            </a:r>
            <a:r>
              <a:rPr lang="ru-RU" dirty="0"/>
              <a:t>из главных механизмов внутренней регуляции психической деятельности и поведения, направленных на удовлетворение актуальных потребностей.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22997108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rgbClr val="FEE898"/>
          </a:solidFill>
        </p:spPr>
        <p:txBody>
          <a:bodyPr>
            <a:normAutofit fontScale="90000"/>
          </a:bodyPr>
          <a:lstStyle/>
          <a:p>
            <a:r>
              <a:rPr lang="ru-RU" b="1" i="1" dirty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ТЕМА 4.  ЛАБОРАТОРНЫЕ РАБОТЫ </a:t>
            </a:r>
            <a:endParaRPr lang="ru-RU" dirty="0">
              <a:solidFill>
                <a:schemeClr val="accent3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89442841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268293400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730426"/>
          </a:xfrm>
          <a:solidFill>
            <a:schemeClr val="accent2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pPr indent="457200" algn="l"/>
            <a:r>
              <a:rPr lang="ru-RU" sz="3200" b="1" dirty="0" smtClean="0"/>
              <a:t/>
            </a:r>
            <a:br>
              <a:rPr lang="ru-RU" sz="3200" b="1" dirty="0" smtClean="0"/>
            </a:br>
            <a:r>
              <a:rPr lang="ru-RU" sz="2400" b="1" dirty="0" smtClean="0"/>
              <a:t>ЛАБОРАТОРНАЯ РАБОТА № 8 </a:t>
            </a:r>
            <a:br>
              <a:rPr lang="ru-RU" sz="2400" b="1" dirty="0" smtClean="0"/>
            </a:br>
            <a:r>
              <a:rPr lang="ru-RU" sz="2800" b="1" dirty="0" smtClean="0"/>
              <a:t>Методика «Дифференциальные шкалы эмоций» (К. </a:t>
            </a:r>
            <a:r>
              <a:rPr lang="ru-RU" sz="2800" b="1" dirty="0" err="1" smtClean="0"/>
              <a:t>Изард</a:t>
            </a:r>
            <a:r>
              <a:rPr lang="ru-RU" sz="2800" b="1" dirty="0" smtClean="0"/>
              <a:t>)</a:t>
            </a:r>
            <a:br>
              <a:rPr lang="ru-RU" sz="2800" b="1" dirty="0" smtClean="0"/>
            </a:br>
            <a:r>
              <a:rPr lang="ru-RU" sz="3200" b="1" dirty="0" smtClean="0"/>
              <a:t/>
            </a:r>
            <a:br>
              <a:rPr lang="ru-RU" sz="3200" b="1" dirty="0" smtClean="0"/>
            </a:br>
            <a:r>
              <a:rPr lang="ru-RU" sz="2000" b="1" dirty="0"/>
              <a:t>Цель:</a:t>
            </a:r>
            <a:r>
              <a:rPr lang="ru-RU" sz="2000" dirty="0"/>
              <a:t> диагностики </a:t>
            </a:r>
            <a:r>
              <a:rPr lang="ru-RU" sz="2000" u="sng" dirty="0"/>
              <a:t>доминирующего э</a:t>
            </a:r>
            <a:r>
              <a:rPr lang="ru-RU" sz="2000" dirty="0"/>
              <a:t>моционального состояния. </a:t>
            </a: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b="1" dirty="0" smtClean="0"/>
              <a:t>Объект? Предмет?</a:t>
            </a:r>
            <a:r>
              <a:rPr lang="ru-RU" sz="2000" b="1" dirty="0"/>
              <a:t/>
            </a:r>
            <a:br>
              <a:rPr lang="ru-RU" sz="2000" b="1" dirty="0"/>
            </a:br>
            <a:r>
              <a:rPr lang="ru-RU" sz="2000" b="1" dirty="0"/>
              <a:t>Процедура:</a:t>
            </a:r>
            <a:r>
              <a:rPr lang="ru-RU" sz="2000" dirty="0"/>
              <a:t> предлагается оценить по 4-балльной шкале интенсивность и частоту возникновения 10 основных эмоций в соответствии со списком шкалы К. </a:t>
            </a:r>
            <a:r>
              <a:rPr lang="ru-RU" sz="2000" dirty="0" err="1"/>
              <a:t>Изарда</a:t>
            </a:r>
            <a:r>
              <a:rPr lang="ru-RU" sz="2000" dirty="0"/>
              <a:t>.</a:t>
            </a:r>
            <a:br>
              <a:rPr lang="ru-RU" sz="2000" dirty="0"/>
            </a:br>
            <a:r>
              <a:rPr lang="ru-RU" sz="2000" dirty="0" smtClean="0"/>
              <a:t/>
            </a:r>
            <a:br>
              <a:rPr lang="ru-RU" sz="2000" dirty="0" smtClean="0"/>
            </a:br>
            <a:endParaRPr lang="ru-RU" sz="2000" dirty="0"/>
          </a:p>
        </p:txBody>
      </p:sp>
      <p:pic>
        <p:nvPicPr>
          <p:cNvPr id="4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99592" y="4149080"/>
            <a:ext cx="7381875" cy="2333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600166795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r>
              <a:rPr lang="ru-RU" b="1" dirty="0"/>
              <a:t>Обработка, анализ, интерпретация результатов</a:t>
            </a:r>
            <a:endParaRPr lang="ru-RU" dirty="0"/>
          </a:p>
        </p:txBody>
      </p:sp>
      <p:sp>
        <p:nvSpPr>
          <p:cNvPr id="5" name="Объект 4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061047"/>
          </a:xfrm>
          <a:solidFill>
            <a:srgbClr val="FFC000"/>
          </a:solidFill>
        </p:spPr>
        <p:txBody>
          <a:bodyPr>
            <a:normAutofit fontScale="77500" lnSpcReduction="20000"/>
          </a:bodyPr>
          <a:lstStyle/>
          <a:p>
            <a:pPr lvl="0"/>
            <a:r>
              <a:rPr lang="ru-RU" b="1" dirty="0"/>
              <a:t>Подсчитат</a:t>
            </a:r>
            <a:r>
              <a:rPr lang="ru-RU" dirty="0"/>
              <a:t>ь сумму баллов по строкам (минимум– 3, максимум – 12). </a:t>
            </a:r>
            <a:r>
              <a:rPr lang="ru-RU" i="1" dirty="0"/>
              <a:t>Каждая строка включает по 3 проявления одной из 10 эмоций.</a:t>
            </a:r>
            <a:endParaRPr lang="ru-RU" dirty="0"/>
          </a:p>
          <a:p>
            <a:pPr lvl="0"/>
            <a:r>
              <a:rPr lang="ru-RU" dirty="0"/>
              <a:t> </a:t>
            </a:r>
            <a:r>
              <a:rPr lang="ru-RU" b="1" dirty="0"/>
              <a:t>Определить </a:t>
            </a:r>
            <a:r>
              <a:rPr lang="ru-RU" b="1" i="1" dirty="0"/>
              <a:t>доминирующие эмоции</a:t>
            </a:r>
            <a:r>
              <a:rPr lang="ru-RU" dirty="0"/>
              <a:t> (преобладающие шкалы и те, которые наиболее выражены</a:t>
            </a:r>
            <a:r>
              <a:rPr lang="ru-RU" dirty="0" smtClean="0"/>
              <a:t>)</a:t>
            </a:r>
          </a:p>
          <a:p>
            <a:pPr lvl="0"/>
            <a:endParaRPr lang="ru-RU" dirty="0"/>
          </a:p>
          <a:p>
            <a:pPr marL="0" indent="0">
              <a:buNone/>
            </a:pPr>
            <a:endParaRPr lang="ru-RU" dirty="0"/>
          </a:p>
        </p:txBody>
      </p:sp>
      <p:sp>
        <p:nvSpPr>
          <p:cNvPr id="6" name="Объект 5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141724"/>
          </a:xfrm>
          <a:solidFill>
            <a:schemeClr val="accent3">
              <a:lumMod val="60000"/>
              <a:lumOff val="40000"/>
            </a:schemeClr>
          </a:solidFill>
        </p:spPr>
        <p:txBody>
          <a:bodyPr>
            <a:normAutofit fontScale="77500" lnSpcReduction="20000"/>
          </a:bodyPr>
          <a:lstStyle/>
          <a:p>
            <a:pPr lvl="0"/>
            <a:r>
              <a:rPr lang="ru-RU" dirty="0"/>
              <a:t>Вычислить </a:t>
            </a:r>
            <a:r>
              <a:rPr lang="ru-RU" b="1" dirty="0"/>
              <a:t>коэффициент самочувствия</a:t>
            </a:r>
            <a:r>
              <a:rPr lang="ru-RU" dirty="0"/>
              <a:t> (К):</a:t>
            </a:r>
          </a:p>
          <a:p>
            <a:pPr marL="0" indent="0" algn="ctr">
              <a:buNone/>
            </a:pPr>
            <a:r>
              <a:rPr lang="ru-RU" dirty="0"/>
              <a:t> </a:t>
            </a:r>
            <a:r>
              <a:rPr lang="ru-RU" b="1" dirty="0">
                <a:solidFill>
                  <a:srgbClr val="FF0000"/>
                </a:solidFill>
              </a:rPr>
              <a:t>К = ∑ № 1, 2, 3, 9, 10 (в баллах) :  ∑ № 4, 5, 6, 7, 8. </a:t>
            </a:r>
          </a:p>
          <a:p>
            <a:pPr marL="1257300" lvl="3" indent="0" algn="ctr">
              <a:buNone/>
            </a:pPr>
            <a:r>
              <a:rPr lang="ru-RU" sz="2300" b="1" dirty="0"/>
              <a:t>Ключ интерпретации: </a:t>
            </a:r>
          </a:p>
          <a:p>
            <a:pPr lvl="1"/>
            <a:r>
              <a:rPr lang="ru-RU" dirty="0"/>
              <a:t>при К&gt;1 - самочувствие отвечает положительному (</a:t>
            </a:r>
            <a:r>
              <a:rPr lang="ru-RU" dirty="0" err="1"/>
              <a:t>гипертимному</a:t>
            </a:r>
            <a:r>
              <a:rPr lang="ru-RU" dirty="0"/>
              <a:t>) полюсу, </a:t>
            </a:r>
          </a:p>
          <a:p>
            <a:pPr lvl="1"/>
            <a:r>
              <a:rPr lang="ru-RU" dirty="0"/>
              <a:t>при К&lt;1 - отрицательному (</a:t>
            </a:r>
            <a:r>
              <a:rPr lang="ru-RU" dirty="0" err="1"/>
              <a:t>дистимному</a:t>
            </a:r>
            <a:r>
              <a:rPr lang="ru-RU" dirty="0"/>
              <a:t>, с пониженным настроением) полюсу. </a:t>
            </a:r>
          </a:p>
          <a:p>
            <a:pPr lvl="1"/>
            <a:r>
              <a:rPr lang="ru-RU" dirty="0"/>
              <a:t>при очень низком К можно предположить наличие депрессии.</a:t>
            </a:r>
          </a:p>
          <a:p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683568" y="5741925"/>
            <a:ext cx="7848872" cy="46166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r>
              <a:rPr lang="ru-RU" sz="2400" b="1" dirty="0"/>
              <a:t>Вывод:</a:t>
            </a:r>
            <a:r>
              <a:rPr lang="ru-RU" sz="2400" dirty="0"/>
              <a:t> </a:t>
            </a:r>
            <a:r>
              <a:rPr lang="ru-RU" sz="2400" i="1" dirty="0"/>
              <a:t>доминирующие эмоции; самочувствие.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2052036914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gradFill flip="none" rotWithShape="1">
            <a:gsLst>
              <a:gs pos="0">
                <a:srgbClr val="F76D8B"/>
              </a:gs>
              <a:gs pos="62000">
                <a:schemeClr val="accent1">
                  <a:tint val="44500"/>
                  <a:satMod val="160000"/>
                </a:schemeClr>
              </a:gs>
              <a:gs pos="92000">
                <a:srgbClr val="F4708F"/>
              </a:gs>
            </a:gsLst>
            <a:path path="circle">
              <a:fillToRect l="100000" b="100000"/>
            </a:path>
            <a:tileRect t="-100000" r="-100000"/>
          </a:gradFill>
        </p:spPr>
        <p:txBody>
          <a:bodyPr>
            <a:noAutofit/>
          </a:bodyPr>
          <a:lstStyle/>
          <a:p>
            <a:r>
              <a:rPr lang="ru-RU" sz="2000" dirty="0"/>
              <a:t>ЛАБОРАТОРНАЯ РАБОТА № 9 </a:t>
            </a:r>
            <a:br>
              <a:rPr lang="ru-RU" sz="2000" dirty="0"/>
            </a:br>
            <a:r>
              <a:rPr lang="ru-RU" sz="3200" b="1" dirty="0"/>
              <a:t>«Методика диагностики уровня эмоционального выгорания» (В.В. </a:t>
            </a:r>
            <a:r>
              <a:rPr lang="ru-RU" sz="3200" b="1" dirty="0" smtClean="0"/>
              <a:t>Бойко)</a:t>
            </a:r>
            <a:endParaRPr lang="ru-RU" sz="3200" dirty="0"/>
          </a:p>
        </p:txBody>
      </p:sp>
      <p:graphicFrame>
        <p:nvGraphicFramePr>
          <p:cNvPr id="7" name="Объект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45825093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2564361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  <a:solidFill>
            <a:schemeClr val="accent2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r>
              <a:rPr lang="ru-RU" i="1" dirty="0" smtClean="0"/>
              <a:t/>
            </a:r>
            <a:br>
              <a:rPr lang="ru-RU" i="1" dirty="0" smtClean="0"/>
            </a:br>
            <a:r>
              <a:rPr lang="ru-RU" i="1" dirty="0" smtClean="0"/>
              <a:t>Источники на </a:t>
            </a:r>
            <a:r>
              <a:rPr lang="ru-RU" i="1" dirty="0"/>
              <a:t>портале </a:t>
            </a:r>
            <a:r>
              <a:rPr lang="ru-RU" i="1" dirty="0" smtClean="0"/>
              <a:t>вуза: </a:t>
            </a:r>
            <a:r>
              <a:rPr lang="ru-RU" i="1" u="sng" dirty="0"/>
              <a:t/>
            </a:r>
            <a:br>
              <a:rPr lang="ru-RU" i="1" u="sng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4929411"/>
          </a:xfrm>
          <a:solidFill>
            <a:srgbClr val="FAB0C0"/>
          </a:solidFill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ru-RU" b="1" dirty="0"/>
              <a:t>Учебно-методическое пособие. ОБЩИЙ ПСИХОЛОГИЧЕСКИЙ ПРАКТИКУМ. РАЗДЕЛ III. ЭМПИРИЧЕСКИЕ МЕТОДЫ ИССЛЕДОВАНИЯ ЛИЧНОСТИ Автор-составитель К.И. </a:t>
            </a:r>
            <a:r>
              <a:rPr lang="ru-RU" b="1" dirty="0" smtClean="0"/>
              <a:t>Ананьева</a:t>
            </a:r>
          </a:p>
          <a:p>
            <a:pPr marL="514350" indent="-514350">
              <a:buFont typeface="+mj-lt"/>
              <a:buAutoNum type="arabicPeriod"/>
            </a:pPr>
            <a:r>
              <a:rPr lang="ru-RU" b="1" dirty="0" smtClean="0"/>
              <a:t>Запись </a:t>
            </a:r>
            <a:r>
              <a:rPr lang="ru-RU" b="1" dirty="0" err="1" smtClean="0"/>
              <a:t>вебинара</a:t>
            </a:r>
            <a:r>
              <a:rPr lang="ru-RU" b="1" dirty="0" smtClean="0"/>
              <a:t> и презентация   (</a:t>
            </a:r>
            <a:r>
              <a:rPr lang="ru-RU" b="1" dirty="0" err="1" smtClean="0"/>
              <a:t>Н.Н.Шенцева</a:t>
            </a:r>
            <a:r>
              <a:rPr lang="ru-RU" b="1" dirty="0" smtClean="0"/>
              <a:t>)</a:t>
            </a:r>
          </a:p>
          <a:p>
            <a:pPr marL="514350" indent="-514350">
              <a:buFont typeface="+mj-lt"/>
              <a:buAutoNum type="arabicPeriod"/>
            </a:pPr>
            <a:r>
              <a:rPr lang="ru-RU" b="1" i="1" dirty="0" smtClean="0"/>
              <a:t>Дополнительные материалы</a:t>
            </a:r>
            <a:endParaRPr lang="ru-RU" i="1" dirty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29220165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002234"/>
          </a:xfrm>
          <a:solidFill>
            <a:srgbClr val="FFFFCC"/>
          </a:solidFill>
        </p:spPr>
        <p:txBody>
          <a:bodyPr>
            <a:normAutofit fontScale="90000"/>
          </a:bodyPr>
          <a:lstStyle/>
          <a:p>
            <a:pPr algn="l"/>
            <a:r>
              <a:rPr lang="ru-RU" sz="2700" b="1" dirty="0" smtClean="0"/>
              <a:t>      Цель</a:t>
            </a:r>
            <a:r>
              <a:rPr lang="ru-RU" sz="2700" b="1" dirty="0"/>
              <a:t>:</a:t>
            </a:r>
            <a:r>
              <a:rPr lang="ru-RU" sz="2700" dirty="0"/>
              <a:t> диагностика СЭВ, а </a:t>
            </a:r>
            <a:r>
              <a:rPr lang="ru-RU" sz="2700" dirty="0" smtClean="0"/>
              <a:t>именно</a:t>
            </a:r>
            <a:r>
              <a:rPr lang="ru-RU" sz="2700" dirty="0"/>
              <a:t/>
            </a:r>
            <a:br>
              <a:rPr lang="ru-RU" sz="2700" dirty="0"/>
            </a:br>
            <a:r>
              <a:rPr lang="ru-RU" sz="2700" dirty="0" smtClean="0"/>
              <a:t>-    Выявление </a:t>
            </a:r>
            <a:r>
              <a:rPr lang="ru-RU" sz="2700" dirty="0"/>
              <a:t>уровня </a:t>
            </a:r>
            <a:r>
              <a:rPr lang="ru-RU" sz="2700" dirty="0" err="1"/>
              <a:t>сформированности</a:t>
            </a:r>
            <a:r>
              <a:rPr lang="ru-RU" sz="2700" dirty="0"/>
              <a:t> каждой фазы развития стресса </a:t>
            </a:r>
            <a:br>
              <a:rPr lang="ru-RU" sz="2700" dirty="0"/>
            </a:br>
            <a:r>
              <a:rPr lang="ru-RU" sz="2700" dirty="0" smtClean="0"/>
              <a:t>-    Определение </a:t>
            </a:r>
            <a:r>
              <a:rPr lang="ru-RU" sz="2700" dirty="0"/>
              <a:t>ведущих симптомов </a:t>
            </a:r>
            <a:r>
              <a:rPr lang="ru-RU" sz="2700" dirty="0" smtClean="0"/>
              <a:t>в </a:t>
            </a:r>
            <a:r>
              <a:rPr lang="ru-RU" sz="2700" dirty="0"/>
              <a:t>каждой фазе </a:t>
            </a:r>
            <a:r>
              <a:rPr lang="ru-RU" sz="2700" dirty="0" smtClean="0"/>
              <a:t>стресса </a:t>
            </a:r>
            <a:r>
              <a:rPr lang="ru-RU" sz="2700" dirty="0"/>
              <a:t/>
            </a:r>
            <a:br>
              <a:rPr lang="ru-RU" sz="2700" dirty="0"/>
            </a:br>
            <a:r>
              <a:rPr lang="ru-RU" sz="2700" dirty="0" smtClean="0"/>
              <a:t>      </a:t>
            </a:r>
            <a:r>
              <a:rPr lang="ru-RU" sz="2700" b="1" dirty="0" smtClean="0"/>
              <a:t>Объект? Предмет?</a:t>
            </a:r>
            <a:endParaRPr lang="ru-RU" sz="2700" b="1" dirty="0"/>
          </a:p>
        </p:txBody>
      </p:sp>
      <p:pic>
        <p:nvPicPr>
          <p:cNvPr id="4" name="Picture 1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3568" y="2486819"/>
            <a:ext cx="8208912" cy="33184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325185031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  <a:solidFill>
            <a:schemeClr val="bg1">
              <a:lumMod val="85000"/>
            </a:schemeClr>
          </a:solidFill>
        </p:spPr>
        <p:txBody>
          <a:bodyPr>
            <a:normAutofit fontScale="90000"/>
          </a:bodyPr>
          <a:lstStyle/>
          <a:p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/>
              <a:t/>
            </a:r>
            <a:br>
              <a:rPr lang="ru-RU" b="1" dirty="0"/>
            </a:br>
            <a:r>
              <a:rPr lang="ru-RU" sz="3100" b="1" dirty="0" smtClean="0"/>
              <a:t>Обработка</a:t>
            </a:r>
            <a:r>
              <a:rPr lang="ru-RU" sz="3100" b="1" dirty="0"/>
              <a:t>, анализ, интерпретация результатов</a:t>
            </a:r>
            <a:r>
              <a:rPr lang="ru-RU" dirty="0"/>
              <a:t/>
            </a:r>
            <a:br>
              <a:rPr lang="ru-RU" dirty="0"/>
            </a:br>
            <a:r>
              <a:rPr lang="ru-RU" dirty="0"/>
              <a:t> </a:t>
            </a:r>
            <a:br>
              <a:rPr lang="ru-RU" dirty="0"/>
            </a:b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83842129"/>
              </p:ext>
            </p:extLst>
          </p:nvPr>
        </p:nvGraphicFramePr>
        <p:xfrm>
          <a:off x="467544" y="980729"/>
          <a:ext cx="8208911" cy="536295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290611"/>
                <a:gridCol w="3918300"/>
              </a:tblGrid>
              <a:tr h="1872207">
                <a:tc>
                  <a:txBody>
                    <a:bodyPr/>
                    <a:lstStyle/>
                    <a:p>
                      <a:pPr marL="34290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AutoNum type="arabicPeriod"/>
                      </a:pPr>
                      <a:r>
                        <a:rPr lang="ru-RU" sz="1600" b="0" dirty="0" smtClean="0">
                          <a:solidFill>
                            <a:schemeClr val="tx1"/>
                          </a:solidFill>
                          <a:effectLst/>
                        </a:rPr>
                        <a:t>Определить </a:t>
                      </a:r>
                      <a:r>
                        <a:rPr lang="ru-RU" sz="1600" b="0" dirty="0">
                          <a:solidFill>
                            <a:schemeClr val="tx1"/>
                          </a:solidFill>
                          <a:effectLst/>
                        </a:rPr>
                        <a:t>сумму баллов </a:t>
                      </a:r>
                      <a:r>
                        <a:rPr lang="ru-RU" sz="1600" b="1" u="sng" dirty="0">
                          <a:solidFill>
                            <a:schemeClr val="tx1"/>
                          </a:solidFill>
                          <a:effectLst/>
                        </a:rPr>
                        <a:t>по каждому из 12 симптомов</a:t>
                      </a: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</a:rPr>
                        <a:t>  </a:t>
                      </a:r>
                      <a:r>
                        <a:rPr lang="ru-RU" sz="1600" b="0" dirty="0">
                          <a:solidFill>
                            <a:schemeClr val="tx1"/>
                          </a:solidFill>
                          <a:effectLst/>
                        </a:rPr>
                        <a:t>СЭВ (по ключу). </a:t>
                      </a:r>
                      <a:endParaRPr lang="ru-RU" sz="1600" b="0" dirty="0" smtClean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0" indent="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ru-RU" sz="1600" b="0" dirty="0" smtClean="0">
                          <a:solidFill>
                            <a:schemeClr val="tx1"/>
                          </a:solidFill>
                          <a:effectLst/>
                        </a:rPr>
                        <a:t>Каждая </a:t>
                      </a:r>
                      <a:r>
                        <a:rPr lang="ru-RU" sz="1600" b="0" dirty="0">
                          <a:solidFill>
                            <a:schemeClr val="tx1"/>
                          </a:solidFill>
                          <a:effectLst/>
                        </a:rPr>
                        <a:t>шкала включает </a:t>
                      </a:r>
                      <a:r>
                        <a:rPr lang="ru-RU" sz="1600" b="0" dirty="0" smtClean="0">
                          <a:solidFill>
                            <a:schemeClr val="tx1"/>
                          </a:solidFill>
                          <a:effectLst/>
                        </a:rPr>
                        <a:t>7 </a:t>
                      </a:r>
                      <a:r>
                        <a:rPr lang="ru-RU" sz="1600" b="0" dirty="0">
                          <a:solidFill>
                            <a:schemeClr val="tx1"/>
                          </a:solidFill>
                          <a:effectLst/>
                        </a:rPr>
                        <a:t>пунктов (за каждый пункт присваиваются разные </a:t>
                      </a:r>
                      <a:r>
                        <a:rPr lang="ru-RU" sz="1600" b="0" dirty="0" smtClean="0">
                          <a:solidFill>
                            <a:schemeClr val="tx1"/>
                          </a:solidFill>
                          <a:effectLst/>
                        </a:rPr>
                        <a:t>баллы!);      </a:t>
                      </a:r>
                    </a:p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ru-RU" sz="1800" b="1" dirty="0" smtClean="0">
                          <a:solidFill>
                            <a:schemeClr val="tx1"/>
                          </a:solidFill>
                          <a:effectLst/>
                        </a:rPr>
                        <a:t>максимум </a:t>
                      </a:r>
                      <a:r>
                        <a:rPr lang="ru-RU" sz="1800" b="1" dirty="0">
                          <a:solidFill>
                            <a:schemeClr val="tx1"/>
                          </a:solidFill>
                          <a:effectLst/>
                        </a:rPr>
                        <a:t>30 </a:t>
                      </a:r>
                      <a:r>
                        <a:rPr lang="ru-RU" sz="1800" b="1" dirty="0" smtClean="0">
                          <a:solidFill>
                            <a:schemeClr val="tx1"/>
                          </a:solidFill>
                          <a:effectLst/>
                        </a:rPr>
                        <a:t>баллов </a:t>
                      </a:r>
                      <a:endParaRPr lang="ru-RU" sz="18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1600" b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580" marR="66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i="1" dirty="0" smtClean="0">
                          <a:solidFill>
                            <a:schemeClr val="tx1"/>
                          </a:solidFill>
                          <a:effectLst/>
                        </a:rPr>
                        <a:t>Устанавливаем доминирующий симптом/симптомы</a:t>
                      </a:r>
                    </a:p>
                    <a:p>
                      <a:pPr marL="285750" indent="-28575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ru-RU" sz="1400" b="0" dirty="0" smtClean="0">
                          <a:solidFill>
                            <a:schemeClr val="tx1"/>
                          </a:solidFill>
                          <a:effectLst/>
                        </a:rPr>
                        <a:t>≥ </a:t>
                      </a:r>
                      <a:r>
                        <a:rPr lang="ru-RU" sz="1400" b="0" dirty="0">
                          <a:solidFill>
                            <a:schemeClr val="tx1"/>
                          </a:solidFill>
                          <a:effectLst/>
                        </a:rPr>
                        <a:t>9 баллов - не проявляется, </a:t>
                      </a:r>
                    </a:p>
                    <a:p>
                      <a:pPr marL="285750" indent="-28575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ru-RU" sz="1400" b="0" dirty="0">
                          <a:solidFill>
                            <a:schemeClr val="tx1"/>
                          </a:solidFill>
                          <a:effectLst/>
                        </a:rPr>
                        <a:t>10-15 баллов - складывающийся симптом, </a:t>
                      </a:r>
                    </a:p>
                    <a:p>
                      <a:pPr marL="285750" indent="-28575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ru-RU" sz="1400" b="0" dirty="0">
                          <a:solidFill>
                            <a:schemeClr val="tx1"/>
                          </a:solidFill>
                          <a:effectLst/>
                        </a:rPr>
                        <a:t>16 и более - сложившийся симптом</a:t>
                      </a:r>
                    </a:p>
                    <a:p>
                      <a:pPr marL="285750" indent="-28575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ru-RU" sz="1400" b="0" dirty="0">
                          <a:solidFill>
                            <a:schemeClr val="tx1"/>
                          </a:solidFill>
                          <a:effectLst/>
                        </a:rPr>
                        <a:t>≤ 20 баллов -  доминирующий симптом в фазе (или всего СЭВ) 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1600" b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580" marR="66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1692857">
                <a:tc>
                  <a:txBody>
                    <a:bodyPr/>
                    <a:lstStyle/>
                    <a:p>
                      <a:pPr marL="34290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AutoNum type="arabicPeriod" startAt="2"/>
                      </a:pPr>
                      <a:r>
                        <a:rPr lang="ru-RU" sz="1800" b="0" dirty="0" smtClean="0">
                          <a:solidFill>
                            <a:schemeClr val="tx1"/>
                          </a:solidFill>
                          <a:effectLst/>
                        </a:rPr>
                        <a:t>Подсчитать </a:t>
                      </a:r>
                      <a:r>
                        <a:rPr lang="ru-RU" sz="1800" b="0" dirty="0">
                          <a:solidFill>
                            <a:schemeClr val="tx1"/>
                          </a:solidFill>
                          <a:effectLst/>
                        </a:rPr>
                        <a:t>общую сумму баллов 4-х симптомов </a:t>
                      </a:r>
                      <a:r>
                        <a:rPr lang="ru-RU" sz="1800" b="1" u="sng" dirty="0">
                          <a:solidFill>
                            <a:schemeClr val="tx1"/>
                          </a:solidFill>
                          <a:effectLst/>
                        </a:rPr>
                        <a:t>для каждой фазы отдельно</a:t>
                      </a:r>
                      <a:r>
                        <a:rPr lang="ru-RU" sz="1800" b="1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endParaRPr lang="ru-RU" sz="1800" b="1" dirty="0" smtClean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ru-RU" sz="1800" b="1" dirty="0" smtClean="0">
                          <a:solidFill>
                            <a:schemeClr val="tx1"/>
                          </a:solidFill>
                          <a:effectLst/>
                        </a:rPr>
                        <a:t>        (0 – 120 баллов) </a:t>
                      </a:r>
                      <a:endParaRPr lang="ru-RU" sz="18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1800" b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580" marR="66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FF0000"/>
                          </a:solidFill>
                          <a:effectLst/>
                        </a:rPr>
                        <a:t>Сравнение полученных баллов по фазам не правомерно (несопоставимые)!!! </a:t>
                      </a:r>
                      <a:endParaRPr lang="ru-RU" sz="1100" b="1" dirty="0">
                        <a:solidFill>
                          <a:srgbClr val="FF0000"/>
                        </a:solidFill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solidFill>
                            <a:schemeClr val="tx1"/>
                          </a:solidFill>
                          <a:effectLst/>
                        </a:rPr>
                        <a:t>Определяем только </a:t>
                      </a: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</a:rPr>
                        <a:t>уровень!!! </a:t>
                      </a:r>
                    </a:p>
                    <a:p>
                      <a:pPr marL="285750" indent="-28575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ru-RU" sz="1600" dirty="0" smtClean="0">
                          <a:solidFill>
                            <a:schemeClr val="tx1"/>
                          </a:solidFill>
                          <a:effectLst/>
                        </a:rPr>
                        <a:t>≥</a:t>
                      </a: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</a:rPr>
                        <a:t>36 не сформирована, </a:t>
                      </a:r>
                      <a:endParaRPr lang="ru-RU" sz="1600" dirty="0" smtClean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285750" indent="-28575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ru-RU" sz="1600" dirty="0" smtClean="0">
                          <a:solidFill>
                            <a:schemeClr val="tx1"/>
                          </a:solidFill>
                          <a:effectLst/>
                        </a:rPr>
                        <a:t>37-60 </a:t>
                      </a: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</a:rPr>
                        <a:t>формируется, </a:t>
                      </a:r>
                      <a:endParaRPr lang="ru-RU" sz="1600" dirty="0" smtClean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285750" indent="-28575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ru-RU" sz="1600" dirty="0" smtClean="0">
                          <a:solidFill>
                            <a:schemeClr val="tx1"/>
                          </a:solidFill>
                          <a:effectLst/>
                        </a:rPr>
                        <a:t>≤</a:t>
                      </a: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</a:rPr>
                        <a:t>61 </a:t>
                      </a:r>
                      <a:r>
                        <a:rPr lang="ru-RU" sz="1600" dirty="0" smtClean="0">
                          <a:solidFill>
                            <a:schemeClr val="tx1"/>
                          </a:solidFill>
                          <a:effectLst/>
                        </a:rPr>
                        <a:t>сформирована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580" marR="66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1349871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</a:rPr>
                        <a:t>3. </a:t>
                      </a:r>
                      <a:r>
                        <a:rPr lang="ru-RU" sz="1600" b="0" dirty="0">
                          <a:solidFill>
                            <a:schemeClr val="tx1"/>
                          </a:solidFill>
                          <a:effectLst/>
                        </a:rPr>
                        <a:t>Подсчитать </a:t>
                      </a:r>
                      <a:r>
                        <a:rPr lang="ru-RU" sz="1600" b="1" u="sng" dirty="0">
                          <a:solidFill>
                            <a:schemeClr val="tx1"/>
                          </a:solidFill>
                          <a:effectLst/>
                        </a:rPr>
                        <a:t>итоговый показатель синдрома</a:t>
                      </a: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ru-RU" sz="1600" b="0" dirty="0">
                          <a:solidFill>
                            <a:schemeClr val="tx1"/>
                          </a:solidFill>
                          <a:effectLst/>
                        </a:rPr>
                        <a:t>«эмоционального выгорания» -  сумма показателей всех 12 симптомов   </a:t>
                      </a:r>
                      <a:endParaRPr lang="ru-RU" sz="1600" b="0" dirty="0" smtClean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 smtClean="0">
                          <a:solidFill>
                            <a:schemeClr val="tx1"/>
                          </a:solidFill>
                          <a:effectLst/>
                        </a:rPr>
                        <a:t>    </a:t>
                      </a:r>
                      <a:r>
                        <a:rPr lang="ru-RU" sz="1800" b="0" dirty="0">
                          <a:solidFill>
                            <a:schemeClr val="tx1"/>
                          </a:solidFill>
                          <a:effectLst/>
                        </a:rPr>
                        <a:t>(</a:t>
                      </a:r>
                      <a:r>
                        <a:rPr lang="ru-RU" sz="1800" b="1" dirty="0">
                          <a:solidFill>
                            <a:schemeClr val="tx1"/>
                          </a:solidFill>
                          <a:effectLst/>
                        </a:rPr>
                        <a:t>0 – </a:t>
                      </a:r>
                      <a:r>
                        <a:rPr lang="ru-RU" sz="1800" b="1" dirty="0" smtClean="0">
                          <a:solidFill>
                            <a:schemeClr val="tx1"/>
                          </a:solidFill>
                          <a:effectLst/>
                        </a:rPr>
                        <a:t>360 баллов)</a:t>
                      </a:r>
                      <a:endParaRPr lang="ru-RU" sz="1800" b="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580" marR="66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solidFill>
                            <a:schemeClr val="tx1"/>
                          </a:solidFill>
                          <a:effectLst/>
                        </a:rPr>
                        <a:t>Устанавливаем </a:t>
                      </a:r>
                      <a:r>
                        <a:rPr lang="ru-RU" sz="1600" b="1" baseline="0" dirty="0" smtClean="0">
                          <a:solidFill>
                            <a:schemeClr val="tx1"/>
                          </a:solidFill>
                          <a:effectLst/>
                        </a:rPr>
                        <a:t> у</a:t>
                      </a:r>
                      <a:r>
                        <a:rPr lang="ru-RU" sz="1600" b="1" dirty="0" smtClean="0">
                          <a:solidFill>
                            <a:schemeClr val="tx1"/>
                          </a:solidFill>
                          <a:effectLst/>
                        </a:rPr>
                        <a:t>ровень </a:t>
                      </a: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</a:rPr>
                        <a:t>СЭВ:</a:t>
                      </a:r>
                    </a:p>
                    <a:p>
                      <a:pPr marL="285750" indent="-28575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</a:rPr>
                        <a:t>≥ 120 не сформирован</a:t>
                      </a:r>
                    </a:p>
                    <a:p>
                      <a:pPr marL="285750" indent="-28575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</a:rPr>
                        <a:t>121-240 формируется</a:t>
                      </a:r>
                    </a:p>
                    <a:p>
                      <a:pPr marL="285750" indent="-28575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</a:rPr>
                        <a:t>≤241 сформирован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580" marR="66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6697355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4">
              <a:lumMod val="60000"/>
              <a:lumOff val="40000"/>
            </a:schemeClr>
          </a:solidFill>
        </p:spPr>
        <p:txBody>
          <a:bodyPr/>
          <a:lstStyle/>
          <a:p>
            <a:r>
              <a:rPr lang="ru-RU" b="1" i="1" dirty="0">
                <a:solidFill>
                  <a:schemeClr val="bg1">
                    <a:lumMod val="95000"/>
                  </a:schemeClr>
                </a:solidFill>
              </a:rPr>
              <a:t>тема </a:t>
            </a:r>
            <a:r>
              <a:rPr lang="ru-RU" b="1" i="1" dirty="0" smtClean="0">
                <a:solidFill>
                  <a:schemeClr val="bg1">
                    <a:lumMod val="95000"/>
                  </a:schemeClr>
                </a:solidFill>
              </a:rPr>
              <a:t>5.</a:t>
            </a:r>
            <a:r>
              <a:rPr lang="ru-RU" b="1" i="1" dirty="0" smtClean="0"/>
              <a:t> </a:t>
            </a:r>
            <a:r>
              <a:rPr lang="ru-RU" dirty="0" smtClean="0"/>
              <a:t> </a:t>
            </a:r>
            <a:r>
              <a:rPr lang="ru-RU" b="1" dirty="0">
                <a:solidFill>
                  <a:schemeClr val="bg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ТРЕВОЖНОСТЬ</a:t>
            </a:r>
            <a:endParaRPr lang="ru-RU" dirty="0">
              <a:solidFill>
                <a:schemeClr val="bg1">
                  <a:lumMod val="9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7575683"/>
              </p:ext>
            </p:extLst>
          </p:nvPr>
        </p:nvGraphicFramePr>
        <p:xfrm>
          <a:off x="467546" y="1412776"/>
          <a:ext cx="8208909" cy="489654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740367"/>
                <a:gridCol w="2309747"/>
                <a:gridCol w="2158795"/>
              </a:tblGrid>
              <a:tr h="489654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chemeClr val="tx1"/>
                          </a:solidFill>
                          <a:effectLst/>
                        </a:rPr>
                        <a:t>Тревожность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>
                          <a:solidFill>
                            <a:schemeClr val="tx1"/>
                          </a:solidFill>
                          <a:effectLst/>
                        </a:rPr>
                        <a:t>— индивидуальная психологическая особенность (</a:t>
                      </a: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</a:rPr>
                        <a:t>личностная тревожность</a:t>
                      </a:r>
                      <a:r>
                        <a:rPr lang="ru-RU" sz="1400" b="0" dirty="0">
                          <a:solidFill>
                            <a:schemeClr val="tx1"/>
                          </a:solidFill>
                          <a:effectLst/>
                        </a:rPr>
                        <a:t>), проявляющаяся в склонности человека к частым и интенсивным переживаниям состояния тревоги, а также в низком пороге его возникновения</a:t>
                      </a:r>
                      <a:r>
                        <a:rPr lang="ru-RU" sz="1400" b="0" dirty="0" smtClean="0">
                          <a:solidFill>
                            <a:schemeClr val="tx1"/>
                          </a:solidFill>
                          <a:effectLst/>
                        </a:rPr>
                        <a:t>.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 smtClean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ru-RU" sz="1400" b="0" dirty="0">
                          <a:solidFill>
                            <a:schemeClr val="tx1"/>
                          </a:solidFill>
                          <a:effectLst/>
                        </a:rPr>
                        <a:t>Рассматривается как личностное образование  и/или как свойство темперамента, обусловленное слабостью нервных процессов.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</a:rPr>
                        <a:t>Ситуативная </a:t>
                      </a:r>
                      <a:r>
                        <a:rPr lang="ru-RU" sz="1400" b="1" dirty="0" smtClean="0">
                          <a:solidFill>
                            <a:schemeClr val="tx1"/>
                          </a:solidFill>
                          <a:effectLst/>
                        </a:rPr>
                        <a:t>(реактивная) тревожность </a:t>
                      </a:r>
                      <a:r>
                        <a:rPr lang="ru-RU" sz="1400" b="0" dirty="0">
                          <a:solidFill>
                            <a:schemeClr val="tx1"/>
                          </a:solidFill>
                          <a:effectLst/>
                        </a:rPr>
                        <a:t>- </a:t>
                      </a:r>
                      <a:r>
                        <a:rPr lang="ru-RU" sz="1400" b="0" dirty="0" smtClean="0">
                          <a:solidFill>
                            <a:schemeClr val="tx1"/>
                          </a:solidFill>
                          <a:effectLst/>
                        </a:rPr>
                        <a:t>  состояние тревоги в стрессовой  ситуации.</a:t>
                      </a:r>
                      <a:endParaRPr lang="ru-RU" sz="1400" b="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1400" b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chemeClr val="tx1"/>
                          </a:solidFill>
                          <a:effectLst/>
                        </a:rPr>
                        <a:t>Тревога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>
                          <a:solidFill>
                            <a:schemeClr val="tx1"/>
                          </a:solidFill>
                          <a:effectLst/>
                        </a:rPr>
                        <a:t>– состояние переживания эмоционального дискомфорта, связанное с ожиданием неблагополучия, предчувствием грозящей опасности;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>
                          <a:solidFill>
                            <a:schemeClr val="tx1"/>
                          </a:solidFill>
                          <a:effectLst/>
                        </a:rPr>
                        <a:t>- переживание неопределенной  социальной угрозы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>
                          <a:solidFill>
                            <a:schemeClr val="tx1"/>
                          </a:solidFill>
                          <a:effectLst/>
                        </a:rPr>
                        <a:t>(самооценке, потребностям Я, межличностным отношениям, статусу).</a:t>
                      </a:r>
                      <a:endParaRPr lang="ru-RU" sz="1600" b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FAB0C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chemeClr val="tx1"/>
                          </a:solidFill>
                          <a:effectLst/>
                        </a:rPr>
                        <a:t>Страх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0" dirty="0">
                          <a:solidFill>
                            <a:schemeClr val="tx1"/>
                          </a:solidFill>
                          <a:effectLst/>
                        </a:rPr>
                        <a:t>-  реакция на конкретную, реальную опасность при «витальной» угрозе (самосохранение организма).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1800" b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00B0F0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3311741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1800" b="1" i="1" dirty="0" smtClean="0"/>
              <a:t/>
            </a:r>
            <a:br>
              <a:rPr lang="ru-RU" sz="1800" b="1" i="1" dirty="0" smtClean="0"/>
            </a:br>
            <a:r>
              <a:rPr lang="ru-RU" sz="1800" b="1" i="1" dirty="0" smtClean="0"/>
              <a:t/>
            </a:r>
            <a:br>
              <a:rPr lang="ru-RU" sz="1800" b="1" i="1" dirty="0" smtClean="0"/>
            </a:br>
            <a:r>
              <a:rPr lang="ru-RU" sz="2000" b="1" i="1" dirty="0" smtClean="0"/>
              <a:t>ЛАБОРАТОРНАЯ </a:t>
            </a:r>
            <a:r>
              <a:rPr lang="ru-RU" sz="2000" b="1" i="1" dirty="0"/>
              <a:t>РАБОТА №: 10 </a:t>
            </a:r>
            <a:r>
              <a:rPr lang="ru-RU" sz="2000" dirty="0"/>
              <a:t/>
            </a:r>
            <a:br>
              <a:rPr lang="ru-RU" sz="2000" dirty="0"/>
            </a:br>
            <a:r>
              <a:rPr lang="ru-RU" sz="2700" b="1" i="1" dirty="0"/>
              <a:t>«Шкала реактивной и личностной тревожности</a:t>
            </a:r>
            <a:r>
              <a:rPr lang="ru-RU" sz="2700" b="1" i="1" dirty="0" smtClean="0"/>
              <a:t>»</a:t>
            </a:r>
            <a:br>
              <a:rPr lang="ru-RU" sz="2700" b="1" i="1" dirty="0" smtClean="0"/>
            </a:br>
            <a:r>
              <a:rPr lang="ru-RU" sz="2000" b="1" i="1" dirty="0" smtClean="0"/>
              <a:t> </a:t>
            </a:r>
            <a:r>
              <a:rPr lang="ru-RU" sz="2000" b="1" i="1" dirty="0"/>
              <a:t>(</a:t>
            </a:r>
            <a:r>
              <a:rPr lang="ru-RU" sz="2000" b="1" i="1" dirty="0" err="1"/>
              <a:t>Ч.Д.Спилбергер</a:t>
            </a:r>
            <a:r>
              <a:rPr lang="ru-RU" sz="2000" b="1" i="1" dirty="0"/>
              <a:t>, </a:t>
            </a:r>
            <a:r>
              <a:rPr lang="ru-RU" sz="2000" b="1" i="1" dirty="0" err="1"/>
              <a:t>адапт</a:t>
            </a:r>
            <a:r>
              <a:rPr lang="ru-RU" sz="2000" b="1" i="1" dirty="0"/>
              <a:t>. </a:t>
            </a:r>
            <a:r>
              <a:rPr lang="ru-RU" sz="2000" b="1" i="1" dirty="0" err="1"/>
              <a:t>Ю.Л.Ханин</a:t>
            </a:r>
            <a:r>
              <a:rPr lang="ru-RU" sz="2000" b="1" i="1" dirty="0"/>
              <a:t>)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15282764"/>
              </p:ext>
            </p:extLst>
          </p:nvPr>
        </p:nvGraphicFramePr>
        <p:xfrm>
          <a:off x="827584" y="1484784"/>
          <a:ext cx="7560839" cy="510550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780025"/>
                <a:gridCol w="3780814"/>
              </a:tblGrid>
              <a:tr h="547353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i="1" dirty="0">
                          <a:solidFill>
                            <a:schemeClr val="tx1"/>
                          </a:solidFill>
                          <a:effectLst/>
                        </a:rPr>
                        <a:t>Цель: </a:t>
                      </a:r>
                      <a:r>
                        <a:rPr lang="ru-RU" sz="2000" b="0" dirty="0">
                          <a:solidFill>
                            <a:schemeClr val="tx1"/>
                          </a:solidFill>
                          <a:effectLst/>
                        </a:rPr>
                        <a:t>определение уровня ситуативной и личностной тревожности</a:t>
                      </a:r>
                      <a:r>
                        <a:rPr lang="ru-RU" sz="2000" b="0" dirty="0" smtClean="0">
                          <a:solidFill>
                            <a:schemeClr val="tx1"/>
                          </a:solidFill>
                          <a:effectLst/>
                        </a:rPr>
                        <a:t>.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solidFill>
                            <a:schemeClr val="tx1"/>
                          </a:solidFill>
                          <a:effectLst/>
                        </a:rPr>
                        <a:t>Объект? Предмет?</a:t>
                      </a:r>
                      <a:endParaRPr lang="ru-RU" sz="20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39322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</a:rPr>
                        <a:t>Подсчитать по ключу: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0" dirty="0">
                          <a:solidFill>
                            <a:schemeClr val="tx1"/>
                          </a:solidFill>
                          <a:effectLst/>
                        </a:rPr>
                        <a:t>PT = ∑1 - ∑2 + 50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0" dirty="0">
                          <a:solidFill>
                            <a:schemeClr val="tx1"/>
                          </a:solidFill>
                          <a:effectLst/>
                        </a:rPr>
                        <a:t>ЛТ = ∑1 - ∑2 + 35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</a:rPr>
                        <a:t>(от 20 до 80 баллов)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</a:rPr>
                        <a:t>Установить уровни РТ и ЛТ: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/>
                        <a:buChar char=""/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</a:rPr>
                        <a:t>до 30 баллов – низкая  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/>
                        <a:buChar char=""/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</a:rPr>
                        <a:t> 31 - 44 балла – умеренная  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/>
                        <a:buChar char=""/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</a:rPr>
                        <a:t> 45 и более – высокая 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54735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chemeClr val="tx1"/>
                          </a:solidFill>
                          <a:effectLst/>
                        </a:rPr>
                        <a:t>Сравнить РТ и ЛТ</a:t>
                      </a:r>
                      <a:endParaRPr lang="ru-RU" sz="24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0C0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</a:rPr>
                        <a:t>Определить значимость стрессовой ситуации для испытуемого</a:t>
                      </a:r>
                      <a:endParaRPr lang="ru-RU" sz="11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0C0"/>
                    </a:solidFill>
                  </a:tcPr>
                </a:tc>
              </a:tr>
              <a:tr h="111127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solidFill>
                            <a:schemeClr val="tx1"/>
                          </a:solidFill>
                          <a:effectLst/>
                        </a:rPr>
                        <a:t>Интерпретировать результаты </a:t>
                      </a:r>
                      <a:r>
                        <a:rPr lang="ru-RU" sz="1800" b="0" dirty="0">
                          <a:solidFill>
                            <a:schemeClr val="tx1"/>
                          </a:solidFill>
                          <a:effectLst/>
                        </a:rPr>
                        <a:t>испытуемого</a:t>
                      </a:r>
                      <a:endParaRPr lang="ru-RU" sz="1800" b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</a:rPr>
                        <a:t>Проявления </a:t>
                      </a: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</a:rPr>
                        <a:t>(как?)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</a:rPr>
                        <a:t>Возможные причины (</a:t>
                      </a: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</a:rPr>
                        <a:t>почему?) 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</a:rPr>
                        <a:t>Оптимизация (</a:t>
                      </a: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</a:rPr>
                        <a:t>что делать?)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  <a:tr h="547353">
                <a:tc gridSpan="2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 smtClean="0">
                          <a:solidFill>
                            <a:schemeClr val="tx1"/>
                          </a:solidFill>
                          <a:effectLst/>
                        </a:rPr>
                        <a:t>Выводы:</a:t>
                      </a:r>
                      <a:r>
                        <a:rPr lang="ru-RU" sz="1800" b="0" dirty="0" smtClean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ru-RU" sz="1800" b="0" i="1" dirty="0">
                          <a:solidFill>
                            <a:schemeClr val="tx1"/>
                          </a:solidFill>
                          <a:effectLst/>
                        </a:rPr>
                        <a:t>для первого испытуемого характерна </a:t>
                      </a:r>
                      <a:r>
                        <a:rPr lang="ru-RU" sz="1800" b="0" i="1" dirty="0" smtClean="0">
                          <a:solidFill>
                            <a:schemeClr val="tx1"/>
                          </a:solidFill>
                          <a:effectLst/>
                        </a:rPr>
                        <a:t>умеренная </a:t>
                      </a:r>
                      <a:r>
                        <a:rPr lang="ru-RU" sz="1800" b="0" i="1" dirty="0">
                          <a:solidFill>
                            <a:schemeClr val="tx1"/>
                          </a:solidFill>
                          <a:effectLst/>
                        </a:rPr>
                        <a:t>личностная тревожность;  </a:t>
                      </a:r>
                      <a:r>
                        <a:rPr lang="ru-RU" sz="1800" b="0" i="1" dirty="0" smtClean="0">
                          <a:solidFill>
                            <a:schemeClr val="tx1"/>
                          </a:solidFill>
                          <a:effectLst/>
                        </a:rPr>
                        <a:t>в ситуации стресса проявляется высокий уровень тревожности….</a:t>
                      </a:r>
                      <a:endParaRPr lang="ru-RU" sz="1800" b="0" i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48963689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gradFill>
            <a:gsLst>
              <a:gs pos="0">
                <a:srgbClr val="F76D8B"/>
              </a:gs>
              <a:gs pos="62000">
                <a:srgbClr val="FEE898"/>
              </a:gs>
              <a:gs pos="27000">
                <a:srgbClr val="FEE898"/>
              </a:gs>
              <a:gs pos="88000">
                <a:srgbClr val="F4708F"/>
              </a:gs>
            </a:gsLst>
            <a:path path="circle">
              <a:fillToRect l="100000" b="100000"/>
            </a:path>
          </a:gradFill>
        </p:spPr>
        <p:txBody>
          <a:bodyPr>
            <a:normAutofit fontScale="90000"/>
          </a:bodyPr>
          <a:lstStyle/>
          <a:p>
            <a:r>
              <a:rPr lang="ru-RU" b="1" i="1" dirty="0" smtClean="0"/>
              <a:t/>
            </a:r>
            <a:br>
              <a:rPr lang="ru-RU" b="1" i="1" dirty="0" smtClean="0"/>
            </a:br>
            <a:r>
              <a:rPr lang="ru-RU" b="1" i="1" dirty="0" smtClean="0"/>
              <a:t>Итоги </a:t>
            </a:r>
            <a:r>
              <a:rPr lang="ru-RU" b="1" i="1" dirty="0" err="1"/>
              <a:t>вебинара</a:t>
            </a:r>
            <a:r>
              <a:rPr lang="ru-RU" b="1" i="1" dirty="0"/>
              <a:t> </a:t>
            </a:r>
            <a:r>
              <a:rPr lang="ru-RU" b="1" i="1" dirty="0" smtClean="0"/>
              <a:t/>
            </a:r>
            <a:br>
              <a:rPr lang="ru-RU" b="1" i="1" dirty="0" smtClean="0"/>
            </a:br>
            <a:r>
              <a:rPr lang="ru-RU" b="1" i="1" dirty="0" smtClean="0"/>
              <a:t>ОПП-3 </a:t>
            </a:r>
            <a:r>
              <a:rPr lang="ru-RU" b="1" i="1" dirty="0"/>
              <a:t>часть </a:t>
            </a:r>
            <a:r>
              <a:rPr lang="ru-RU" b="1" i="1" dirty="0" smtClean="0"/>
              <a:t>1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solidFill>
            <a:srgbClr val="FFFFCC"/>
          </a:solidFill>
        </p:spPr>
        <p:txBody>
          <a:bodyPr>
            <a:normAutofit fontScale="55000" lnSpcReduction="20000"/>
          </a:bodyPr>
          <a:lstStyle/>
          <a:p>
            <a:pPr marL="514350" lvl="0" indent="-514350">
              <a:buFont typeface="+mj-lt"/>
              <a:buAutoNum type="arabicPeriod"/>
            </a:pPr>
            <a:r>
              <a:rPr lang="ru-RU" b="1" dirty="0"/>
              <a:t>ТЕМПЕРАМЕНТ и ХАРАКТЕРОЛОГИЧЕСКИЕ ОСОБЕННОСТИ </a:t>
            </a:r>
            <a:r>
              <a:rPr lang="ru-RU" b="1" dirty="0" smtClean="0"/>
              <a:t>ЛИЧНОСТИ  </a:t>
            </a:r>
          </a:p>
          <a:p>
            <a:pPr marL="0" lvl="0" indent="0">
              <a:buNone/>
            </a:pPr>
            <a:r>
              <a:rPr lang="ru-RU" i="1" dirty="0" smtClean="0">
                <a:solidFill>
                  <a:srgbClr val="C00000"/>
                </a:solidFill>
              </a:rPr>
              <a:t>Лабораторные </a:t>
            </a:r>
            <a:r>
              <a:rPr lang="ru-RU" i="1" dirty="0">
                <a:solidFill>
                  <a:srgbClr val="C00000"/>
                </a:solidFill>
              </a:rPr>
              <a:t>работы </a:t>
            </a:r>
            <a:r>
              <a:rPr lang="ru-RU" b="1" i="1" dirty="0">
                <a:solidFill>
                  <a:srgbClr val="C00000"/>
                </a:solidFill>
              </a:rPr>
              <a:t>№1</a:t>
            </a:r>
            <a:r>
              <a:rPr lang="ru-RU" i="1" dirty="0">
                <a:solidFill>
                  <a:srgbClr val="C00000"/>
                </a:solidFill>
              </a:rPr>
              <a:t> </a:t>
            </a:r>
            <a:r>
              <a:rPr lang="ru-RU" i="1" dirty="0" smtClean="0"/>
              <a:t>(моторные пробы); </a:t>
            </a:r>
            <a:r>
              <a:rPr lang="ru-RU" b="1" i="1" dirty="0">
                <a:solidFill>
                  <a:srgbClr val="C00000"/>
                </a:solidFill>
              </a:rPr>
              <a:t>№2 </a:t>
            </a:r>
            <a:r>
              <a:rPr lang="ru-RU" i="1" dirty="0"/>
              <a:t>(Опросник EPI Г. </a:t>
            </a:r>
            <a:r>
              <a:rPr lang="ru-RU" i="1" dirty="0" err="1"/>
              <a:t>Айзенка</a:t>
            </a:r>
            <a:r>
              <a:rPr lang="ru-RU" i="1" dirty="0"/>
              <a:t>); </a:t>
            </a:r>
            <a:r>
              <a:rPr lang="ru-RU" b="1" i="1" dirty="0">
                <a:solidFill>
                  <a:srgbClr val="C00000"/>
                </a:solidFill>
              </a:rPr>
              <a:t>№3</a:t>
            </a:r>
            <a:r>
              <a:rPr lang="ru-RU" i="1" dirty="0"/>
              <a:t> (Характерологический опросник К. </a:t>
            </a:r>
            <a:r>
              <a:rPr lang="ru-RU" i="1" dirty="0" err="1"/>
              <a:t>Леонгарда</a:t>
            </a:r>
            <a:r>
              <a:rPr lang="ru-RU" i="1" dirty="0"/>
              <a:t>) </a:t>
            </a:r>
          </a:p>
          <a:p>
            <a:pPr marL="0" lvl="0" indent="0">
              <a:buNone/>
            </a:pPr>
            <a:r>
              <a:rPr lang="ru-RU" b="1" dirty="0" smtClean="0"/>
              <a:t>2.       НАПРАВЛЕННОСТЬ ЛИЧНОСТИ</a:t>
            </a:r>
            <a:r>
              <a:rPr lang="ru-RU" dirty="0" smtClean="0"/>
              <a:t> </a:t>
            </a:r>
          </a:p>
          <a:p>
            <a:pPr marL="0" lvl="0" indent="0">
              <a:buNone/>
            </a:pPr>
            <a:r>
              <a:rPr lang="ru-RU" i="1" dirty="0" smtClean="0">
                <a:solidFill>
                  <a:srgbClr val="C00000"/>
                </a:solidFill>
              </a:rPr>
              <a:t>Лабораторные </a:t>
            </a:r>
            <a:r>
              <a:rPr lang="ru-RU" i="1" dirty="0">
                <a:solidFill>
                  <a:srgbClr val="C00000"/>
                </a:solidFill>
              </a:rPr>
              <a:t>работы </a:t>
            </a:r>
            <a:r>
              <a:rPr lang="ru-RU" b="1" i="1" dirty="0">
                <a:solidFill>
                  <a:srgbClr val="C00000"/>
                </a:solidFill>
              </a:rPr>
              <a:t>№ 4</a:t>
            </a:r>
            <a:r>
              <a:rPr lang="ru-RU" i="1" dirty="0">
                <a:solidFill>
                  <a:srgbClr val="C00000"/>
                </a:solidFill>
              </a:rPr>
              <a:t> </a:t>
            </a:r>
            <a:r>
              <a:rPr lang="ru-RU" i="1" dirty="0"/>
              <a:t>( «Анкета  направленности личности», </a:t>
            </a:r>
            <a:r>
              <a:rPr lang="ru-RU" i="1" dirty="0" err="1"/>
              <a:t>А.Басс</a:t>
            </a:r>
            <a:r>
              <a:rPr lang="ru-RU" i="1" dirty="0"/>
              <a:t>);  </a:t>
            </a:r>
            <a:r>
              <a:rPr lang="ru-RU" b="1" i="1" dirty="0">
                <a:solidFill>
                  <a:srgbClr val="C00000"/>
                </a:solidFill>
              </a:rPr>
              <a:t>№5</a:t>
            </a:r>
            <a:r>
              <a:rPr lang="ru-RU" i="1" dirty="0"/>
              <a:t> («Тест эгоцентрических ассоциаций» (ЭАТ)) </a:t>
            </a:r>
          </a:p>
          <a:p>
            <a:pPr marL="0" lvl="0" indent="0">
              <a:buNone/>
            </a:pPr>
            <a:r>
              <a:rPr lang="ru-RU" b="1" dirty="0" smtClean="0"/>
              <a:t>3.       САМООЦЕНКА</a:t>
            </a:r>
            <a:r>
              <a:rPr lang="ru-RU" dirty="0" smtClean="0"/>
              <a:t> </a:t>
            </a:r>
          </a:p>
          <a:p>
            <a:pPr marL="0" lvl="0" indent="0">
              <a:buNone/>
            </a:pPr>
            <a:r>
              <a:rPr lang="ru-RU" i="1" dirty="0" smtClean="0">
                <a:solidFill>
                  <a:srgbClr val="C00000"/>
                </a:solidFill>
              </a:rPr>
              <a:t>Лабораторные </a:t>
            </a:r>
            <a:r>
              <a:rPr lang="ru-RU" i="1" dirty="0">
                <a:solidFill>
                  <a:srgbClr val="C00000"/>
                </a:solidFill>
              </a:rPr>
              <a:t>работы </a:t>
            </a:r>
            <a:r>
              <a:rPr lang="ru-RU" b="1" i="1" dirty="0">
                <a:solidFill>
                  <a:srgbClr val="C00000"/>
                </a:solidFill>
              </a:rPr>
              <a:t>№6</a:t>
            </a:r>
            <a:r>
              <a:rPr lang="ru-RU" i="1" dirty="0">
                <a:solidFill>
                  <a:srgbClr val="C00000"/>
                </a:solidFill>
              </a:rPr>
              <a:t> </a:t>
            </a:r>
            <a:r>
              <a:rPr lang="ru-RU" i="1" dirty="0"/>
              <a:t>(«Уровень притязаний»,  </a:t>
            </a:r>
            <a:r>
              <a:rPr lang="ru-RU" i="1" dirty="0" err="1"/>
              <a:t>Шварцландер</a:t>
            </a:r>
            <a:r>
              <a:rPr lang="ru-RU" i="1" dirty="0"/>
              <a:t>) , </a:t>
            </a:r>
            <a:r>
              <a:rPr lang="ru-RU" b="1" i="1" dirty="0">
                <a:solidFill>
                  <a:srgbClr val="C00000"/>
                </a:solidFill>
              </a:rPr>
              <a:t>№7</a:t>
            </a:r>
            <a:r>
              <a:rPr lang="ru-RU" i="1" dirty="0"/>
              <a:t> ( «Личностный дифференциал»)</a:t>
            </a:r>
          </a:p>
          <a:p>
            <a:pPr marL="0" lvl="0" indent="0">
              <a:buNone/>
            </a:pPr>
            <a:r>
              <a:rPr lang="ru-RU" b="1" dirty="0" smtClean="0"/>
              <a:t>4.       ЭМОЦИИ</a:t>
            </a:r>
            <a:r>
              <a:rPr lang="ru-RU" dirty="0" smtClean="0"/>
              <a:t> </a:t>
            </a:r>
          </a:p>
          <a:p>
            <a:pPr marL="0" lvl="0" indent="0">
              <a:buNone/>
            </a:pPr>
            <a:r>
              <a:rPr lang="ru-RU" i="1" dirty="0" smtClean="0">
                <a:solidFill>
                  <a:srgbClr val="C00000"/>
                </a:solidFill>
              </a:rPr>
              <a:t>Лабораторные </a:t>
            </a:r>
            <a:r>
              <a:rPr lang="ru-RU" i="1" dirty="0">
                <a:solidFill>
                  <a:srgbClr val="C00000"/>
                </a:solidFill>
              </a:rPr>
              <a:t>работы </a:t>
            </a:r>
            <a:r>
              <a:rPr lang="ru-RU" b="1" i="1" dirty="0">
                <a:solidFill>
                  <a:srgbClr val="C00000"/>
                </a:solidFill>
              </a:rPr>
              <a:t>№8</a:t>
            </a:r>
            <a:r>
              <a:rPr lang="ru-RU" i="1" dirty="0">
                <a:solidFill>
                  <a:srgbClr val="C00000"/>
                </a:solidFill>
              </a:rPr>
              <a:t> </a:t>
            </a:r>
            <a:r>
              <a:rPr lang="ru-RU" i="1" dirty="0"/>
              <a:t>(«Шкала дифференциальных эмоций» </a:t>
            </a:r>
            <a:r>
              <a:rPr lang="ru-RU" i="1" dirty="0" err="1"/>
              <a:t>К.Изард</a:t>
            </a:r>
            <a:r>
              <a:rPr lang="ru-RU" i="1" dirty="0"/>
              <a:t>) и </a:t>
            </a:r>
            <a:r>
              <a:rPr lang="ru-RU" b="1" i="1" dirty="0">
                <a:solidFill>
                  <a:srgbClr val="C00000"/>
                </a:solidFill>
              </a:rPr>
              <a:t>№9</a:t>
            </a:r>
            <a:r>
              <a:rPr lang="ru-RU" i="1" dirty="0"/>
              <a:t> («Уровень эмоционального выгорания» </a:t>
            </a:r>
            <a:r>
              <a:rPr lang="ru-RU" i="1" dirty="0" err="1"/>
              <a:t>В.В.Бойко</a:t>
            </a:r>
            <a:r>
              <a:rPr lang="ru-RU" i="1" dirty="0"/>
              <a:t>)</a:t>
            </a:r>
          </a:p>
          <a:p>
            <a:pPr marL="0" lvl="0" indent="0">
              <a:buNone/>
            </a:pPr>
            <a:r>
              <a:rPr lang="ru-RU" b="1" dirty="0" smtClean="0"/>
              <a:t>5.       ТРЕВОЖНОСТЬ</a:t>
            </a:r>
            <a:r>
              <a:rPr lang="ru-RU" dirty="0" smtClean="0"/>
              <a:t> </a:t>
            </a:r>
          </a:p>
          <a:p>
            <a:pPr marL="0" lvl="0" indent="0">
              <a:buNone/>
            </a:pPr>
            <a:r>
              <a:rPr lang="ru-RU" i="1" dirty="0" smtClean="0">
                <a:solidFill>
                  <a:srgbClr val="C00000"/>
                </a:solidFill>
              </a:rPr>
              <a:t>Лабораторная </a:t>
            </a:r>
            <a:r>
              <a:rPr lang="ru-RU" i="1" dirty="0">
                <a:solidFill>
                  <a:srgbClr val="C00000"/>
                </a:solidFill>
              </a:rPr>
              <a:t>работа </a:t>
            </a:r>
            <a:r>
              <a:rPr lang="ru-RU" b="1" i="1" dirty="0">
                <a:solidFill>
                  <a:srgbClr val="C00000"/>
                </a:solidFill>
              </a:rPr>
              <a:t>№10 </a:t>
            </a:r>
            <a:r>
              <a:rPr lang="ru-RU" i="1" dirty="0"/>
              <a:t>(«Шкала реактивной и </a:t>
            </a:r>
            <a:endParaRPr lang="ru-RU" i="1" dirty="0" smtClean="0"/>
          </a:p>
          <a:p>
            <a:pPr marL="0" lvl="0" indent="0">
              <a:buNone/>
            </a:pPr>
            <a:r>
              <a:rPr lang="ru-RU" i="1" dirty="0" smtClean="0"/>
              <a:t>личностной </a:t>
            </a:r>
            <a:r>
              <a:rPr lang="ru-RU" i="1" dirty="0"/>
              <a:t>тревожности», Ч.Д. </a:t>
            </a:r>
            <a:r>
              <a:rPr lang="ru-RU" i="1" dirty="0" err="1"/>
              <a:t>Спилбергер</a:t>
            </a:r>
            <a:r>
              <a:rPr lang="ru-RU" i="1" dirty="0"/>
              <a:t>, </a:t>
            </a:r>
            <a:endParaRPr lang="ru-RU" i="1" dirty="0" smtClean="0"/>
          </a:p>
          <a:p>
            <a:pPr marL="0" lvl="0" indent="0">
              <a:buNone/>
            </a:pPr>
            <a:r>
              <a:rPr lang="ru-RU" i="1" dirty="0" err="1" smtClean="0"/>
              <a:t>адапт.Ю.Л.Ханин</a:t>
            </a:r>
            <a:r>
              <a:rPr lang="ru-RU" i="1" dirty="0"/>
              <a:t>) </a:t>
            </a:r>
          </a:p>
          <a:p>
            <a:pPr marL="514350" indent="-514350">
              <a:buFont typeface="+mj-lt"/>
              <a:buAutoNum type="arabicPeriod"/>
            </a:pPr>
            <a:endParaRPr lang="ru-RU" dirty="0"/>
          </a:p>
        </p:txBody>
      </p:sp>
      <p:pic>
        <p:nvPicPr>
          <p:cNvPr id="4" name="Picture 3" descr="C:\Users\179385\Desktop\банк данных_фитнес\картины_рис\рис_ГМ\мозг_глазки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6176" y="4437112"/>
            <a:ext cx="2395728" cy="15971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58692162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0">
            <a:scrgbClr r="0" g="0" b="0"/>
          </a:lnRef>
          <a:fillRef idx="1003">
            <a:schemeClr val="lt2"/>
          </a:fillRef>
          <a:effectRef idx="0">
            <a:scrgbClr r="0" g="0" b="0"/>
          </a:effectRef>
          <a:fontRef idx="major"/>
        </p:style>
        <p:txBody>
          <a:bodyPr/>
          <a:lstStyle/>
          <a:p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Спасибо за внимание!</a:t>
            </a:r>
            <a:endParaRPr lang="ru-RU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4098" name="Picture 2" descr="C:\Users\179385\Pictures\кошка_отражение_тигр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5776" y="1484784"/>
            <a:ext cx="3289151" cy="48965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071514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rgbClr val="FAB0C0"/>
          </a:solidFill>
        </p:spPr>
        <p:txBody>
          <a:bodyPr>
            <a:normAutofit fontScale="90000"/>
          </a:bodyPr>
          <a:lstStyle/>
          <a:p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>СОДЕРЖАНИЕ ОПП-3: темы</a:t>
            </a:r>
            <a:br>
              <a:rPr lang="ru-RU" b="1" dirty="0" smtClean="0"/>
            </a:b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solidFill>
            <a:srgbClr val="FFFFCC"/>
          </a:solidFill>
        </p:spPr>
        <p:txBody>
          <a:bodyPr/>
          <a:lstStyle/>
          <a:p>
            <a:pPr marL="0" indent="0" algn="ctr">
              <a:buNone/>
            </a:pPr>
            <a:r>
              <a:rPr lang="ru-RU" b="1" i="1" dirty="0" err="1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Вебинар</a:t>
            </a:r>
            <a:r>
              <a:rPr lang="ru-RU" b="1" i="1" dirty="0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1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sz="1800" b="1" dirty="0">
                <a:solidFill>
                  <a:schemeClr val="accent1">
                    <a:lumMod val="75000"/>
                  </a:schemeClr>
                </a:solidFill>
              </a:rPr>
              <a:t>ТЕМПЕРАМЕНТ и ХАРАКТЕРОЛОГИЧЕСКИЕ ОСОБЕННОСТИ ЛИЧНОСТИ.  </a:t>
            </a:r>
            <a:r>
              <a:rPr lang="ru-RU" sz="1800" dirty="0"/>
              <a:t>Лабораторные работы </a:t>
            </a:r>
            <a:endParaRPr lang="ru-RU" sz="1800" dirty="0" smtClean="0"/>
          </a:p>
          <a:p>
            <a:pPr>
              <a:buFont typeface="Wingdings" panose="05000000000000000000" pitchFamily="2" charset="2"/>
              <a:buChar char="ü"/>
            </a:pPr>
            <a:r>
              <a:rPr lang="ru-RU" sz="2000" b="1" dirty="0">
                <a:solidFill>
                  <a:schemeClr val="accent1">
                    <a:lumMod val="75000"/>
                  </a:schemeClr>
                </a:solidFill>
              </a:rPr>
              <a:t>НАПРАВЛЕННОСТЬ ЛИЧНОСТИ</a:t>
            </a:r>
            <a:r>
              <a:rPr lang="ru-RU" sz="1800" dirty="0"/>
              <a:t>. Лабораторные работы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sz="2000" b="1" dirty="0">
                <a:solidFill>
                  <a:schemeClr val="accent1">
                    <a:lumMod val="75000"/>
                  </a:schemeClr>
                </a:solidFill>
              </a:rPr>
              <a:t>САМООЦЕНКА.</a:t>
            </a:r>
            <a:r>
              <a:rPr lang="ru-RU" sz="1800" dirty="0"/>
              <a:t> Лабораторные работы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sz="2000" b="1" dirty="0">
                <a:solidFill>
                  <a:schemeClr val="accent1">
                    <a:lumMod val="75000"/>
                  </a:schemeClr>
                </a:solidFill>
              </a:rPr>
              <a:t>ЭМОЦИИ.</a:t>
            </a:r>
            <a:r>
              <a:rPr lang="ru-RU" sz="2000" dirty="0"/>
              <a:t> </a:t>
            </a:r>
            <a:r>
              <a:rPr lang="ru-RU" sz="1800" dirty="0"/>
              <a:t>Лабораторные работы </a:t>
            </a:r>
            <a:endParaRPr lang="ru-RU" sz="1800" dirty="0" smtClean="0"/>
          </a:p>
          <a:p>
            <a:pPr>
              <a:buFont typeface="Wingdings" panose="05000000000000000000" pitchFamily="2" charset="2"/>
              <a:buChar char="ü"/>
            </a:pPr>
            <a:r>
              <a:rPr lang="ru-RU" sz="2000" b="1" dirty="0">
                <a:solidFill>
                  <a:schemeClr val="accent1">
                    <a:lumMod val="75000"/>
                  </a:schemeClr>
                </a:solidFill>
              </a:rPr>
              <a:t>ТРЕВОЖНОСТЬ</a:t>
            </a:r>
            <a:r>
              <a:rPr lang="ru-RU" sz="2000" dirty="0"/>
              <a:t>. </a:t>
            </a:r>
            <a:r>
              <a:rPr lang="ru-RU" sz="1800" dirty="0"/>
              <a:t>Лабораторная работа </a:t>
            </a:r>
          </a:p>
          <a:p>
            <a:pPr>
              <a:buFont typeface="Wingdings" panose="05000000000000000000" pitchFamily="2" charset="2"/>
              <a:buChar char="ü"/>
            </a:pPr>
            <a:endParaRPr lang="ru-RU" sz="1800" dirty="0"/>
          </a:p>
          <a:p>
            <a:pPr marL="0" indent="0" algn="ctr">
              <a:buNone/>
            </a:pPr>
            <a:endParaRPr lang="ru-RU" dirty="0"/>
          </a:p>
        </p:txBody>
      </p:sp>
      <p:sp>
        <p:nvSpPr>
          <p:cNvPr id="5" name="Объект 4"/>
          <p:cNvSpPr>
            <a:spLocks noGrp="1"/>
          </p:cNvSpPr>
          <p:nvPr>
            <p:ph sz="half" idx="2"/>
          </p:nvPr>
        </p:nvSpPr>
        <p:spPr>
          <a:solidFill>
            <a:srgbClr val="CCECFF"/>
          </a:solidFill>
        </p:spPr>
        <p:txBody>
          <a:bodyPr/>
          <a:lstStyle/>
          <a:p>
            <a:pPr marL="0" indent="0" algn="ctr">
              <a:buNone/>
            </a:pPr>
            <a:r>
              <a:rPr lang="ru-RU" b="1" i="1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Вебинар</a:t>
            </a:r>
            <a:r>
              <a:rPr lang="ru-RU" b="1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2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sz="2000" b="1" i="1" dirty="0">
                <a:solidFill>
                  <a:srgbClr val="DD7711"/>
                </a:solidFill>
              </a:rPr>
              <a:t>АГРЕССИЯ.</a:t>
            </a:r>
            <a:r>
              <a:rPr lang="ru-RU" sz="2000" dirty="0"/>
              <a:t> Лабораторная работа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sz="2000" b="1" i="1" dirty="0" smtClean="0">
                <a:solidFill>
                  <a:srgbClr val="DD7711"/>
                </a:solidFill>
              </a:rPr>
              <a:t>ЦЕННОСТИ</a:t>
            </a:r>
            <a:r>
              <a:rPr lang="ru-RU" sz="2000" dirty="0"/>
              <a:t>.  Лабораторная работа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sz="2000" b="1" i="1" dirty="0">
                <a:solidFill>
                  <a:srgbClr val="DD7711"/>
                </a:solidFill>
              </a:rPr>
              <a:t>МОТИВАЦИЯ.</a:t>
            </a:r>
            <a:r>
              <a:rPr lang="ru-RU" sz="2000" dirty="0"/>
              <a:t> Лабораторная работа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sz="2000" b="1" i="1" dirty="0">
                <a:solidFill>
                  <a:srgbClr val="DD7711"/>
                </a:solidFill>
              </a:rPr>
              <a:t>ЗАЩИТНЫЕ МЕХАНИЗМЫ ЛИЧНОСТИ. </a:t>
            </a:r>
            <a:r>
              <a:rPr lang="ru-RU" sz="2000" dirty="0"/>
              <a:t>Лабораторная работа </a:t>
            </a:r>
            <a:endParaRPr lang="ru-RU" sz="2000" dirty="0" smtClean="0"/>
          </a:p>
          <a:p>
            <a:pPr>
              <a:buFont typeface="Wingdings" panose="05000000000000000000" pitchFamily="2" charset="2"/>
              <a:buChar char="ü"/>
            </a:pPr>
            <a:r>
              <a:rPr lang="ru-RU" sz="2000" b="1" i="1" dirty="0">
                <a:solidFill>
                  <a:srgbClr val="DD7711"/>
                </a:solidFill>
              </a:rPr>
              <a:t>АКТИВНОСТЬ.</a:t>
            </a:r>
            <a:r>
              <a:rPr lang="ru-RU" sz="2000" dirty="0"/>
              <a:t> Лабораторные работы  </a:t>
            </a:r>
          </a:p>
          <a:p>
            <a:pPr>
              <a:buFont typeface="Wingdings" panose="05000000000000000000" pitchFamily="2" charset="2"/>
              <a:buChar char="ü"/>
            </a:pP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31838710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>
            <a:normAutofit fontScale="90000"/>
          </a:bodyPr>
          <a:lstStyle/>
          <a:p>
            <a:r>
              <a:rPr lang="ru-RU" sz="4000" i="1" dirty="0"/>
              <a:t>тема </a:t>
            </a:r>
            <a:r>
              <a:rPr lang="ru-RU" sz="4000" i="1" dirty="0" smtClean="0"/>
              <a:t>1</a:t>
            </a:r>
            <a:r>
              <a:rPr lang="ru-RU" b="1" dirty="0" smtClean="0"/>
              <a:t>: </a:t>
            </a:r>
            <a:r>
              <a:rPr lang="ru-RU" dirty="0" smtClean="0"/>
              <a:t>ТЕМПЕРАМЕНТ </a:t>
            </a:r>
            <a:r>
              <a:rPr lang="ru-RU" dirty="0"/>
              <a:t>и ХАРАКТЕР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755576" y="1556792"/>
            <a:ext cx="3960440" cy="3354765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ru-RU" b="1" dirty="0"/>
              <a:t>Темперамент </a:t>
            </a:r>
            <a:endParaRPr lang="ru-RU" b="1" dirty="0" smtClean="0"/>
          </a:p>
          <a:p>
            <a:r>
              <a:rPr lang="ru-RU" dirty="0" smtClean="0"/>
              <a:t>— </a:t>
            </a:r>
            <a:r>
              <a:rPr lang="ru-RU" u="sng" dirty="0"/>
              <a:t>врожденное</a:t>
            </a:r>
            <a:r>
              <a:rPr lang="ru-RU" dirty="0"/>
              <a:t> </a:t>
            </a:r>
            <a:r>
              <a:rPr lang="ru-RU" dirty="0" smtClean="0"/>
              <a:t>(</a:t>
            </a:r>
            <a:r>
              <a:rPr lang="ru-RU" dirty="0"/>
              <a:t>биологически обусловленное) </a:t>
            </a:r>
          </a:p>
          <a:p>
            <a:r>
              <a:rPr lang="ru-RU" dirty="0"/>
              <a:t>и </a:t>
            </a:r>
            <a:r>
              <a:rPr lang="ru-RU" u="sng" dirty="0"/>
              <a:t>неизменное </a:t>
            </a:r>
            <a:r>
              <a:rPr lang="ru-RU" dirty="0"/>
              <a:t>свойство </a:t>
            </a:r>
          </a:p>
          <a:p>
            <a:r>
              <a:rPr lang="ru-RU" dirty="0"/>
              <a:t>человеческой психики, </a:t>
            </a:r>
          </a:p>
          <a:p>
            <a:r>
              <a:rPr lang="ru-RU" dirty="0"/>
              <a:t>определяющее реакции человека </a:t>
            </a:r>
          </a:p>
          <a:p>
            <a:r>
              <a:rPr lang="ru-RU" dirty="0"/>
              <a:t>на других людей и обстоятельства. </a:t>
            </a:r>
            <a:endParaRPr lang="ru-RU" dirty="0" smtClean="0"/>
          </a:p>
          <a:p>
            <a:endParaRPr lang="ru-RU" sz="800" dirty="0"/>
          </a:p>
          <a:p>
            <a:endParaRPr lang="ru-RU" sz="800" dirty="0" smtClean="0"/>
          </a:p>
          <a:p>
            <a:endParaRPr lang="ru-RU" sz="800" dirty="0"/>
          </a:p>
          <a:p>
            <a:r>
              <a:rPr lang="ru-RU" dirty="0" smtClean="0"/>
              <a:t>- </a:t>
            </a:r>
            <a:r>
              <a:rPr lang="ru-RU" u="sng" dirty="0" smtClean="0"/>
              <a:t>биологический </a:t>
            </a:r>
            <a:r>
              <a:rPr lang="ru-RU" u="sng" dirty="0"/>
              <a:t>фундамент</a:t>
            </a:r>
            <a:r>
              <a:rPr lang="ru-RU" dirty="0"/>
              <a:t>, </a:t>
            </a:r>
          </a:p>
          <a:p>
            <a:r>
              <a:rPr lang="ru-RU" dirty="0"/>
              <a:t>на котором формируется </a:t>
            </a:r>
          </a:p>
          <a:p>
            <a:r>
              <a:rPr lang="ru-RU" dirty="0"/>
              <a:t>личность как социальное существо</a:t>
            </a:r>
          </a:p>
        </p:txBody>
      </p:sp>
      <p:graphicFrame>
        <p:nvGraphicFramePr>
          <p:cNvPr id="7" name="Объект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13138856"/>
              </p:ext>
            </p:extLst>
          </p:nvPr>
        </p:nvGraphicFramePr>
        <p:xfrm>
          <a:off x="4932040" y="1556792"/>
          <a:ext cx="4061361" cy="434644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061361"/>
              </a:tblGrid>
              <a:tr h="367240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0" dirty="0">
                          <a:solidFill>
                            <a:schemeClr val="tx1"/>
                          </a:solidFill>
                          <a:effectLst/>
                        </a:rPr>
                        <a:t>Термин </a:t>
                      </a:r>
                      <a:r>
                        <a:rPr lang="ru-RU" sz="2000" b="1" dirty="0">
                          <a:solidFill>
                            <a:schemeClr val="tx1"/>
                          </a:solidFill>
                          <a:effectLst/>
                        </a:rPr>
                        <a:t>«темперамент» </a:t>
                      </a:r>
                      <a:r>
                        <a:rPr lang="ru-RU" sz="2000" b="0" dirty="0">
                          <a:solidFill>
                            <a:schemeClr val="tx1"/>
                          </a:solidFill>
                          <a:effectLst/>
                        </a:rPr>
                        <a:t>(</a:t>
                      </a:r>
                      <a:r>
                        <a:rPr lang="ru-RU" sz="2000" b="0" dirty="0" smtClean="0">
                          <a:solidFill>
                            <a:schemeClr val="tx1"/>
                          </a:solidFill>
                          <a:effectLst/>
                        </a:rPr>
                        <a:t>Гален; </a:t>
                      </a:r>
                      <a:r>
                        <a:rPr lang="ru-RU" sz="2000" b="0" dirty="0" err="1" smtClean="0">
                          <a:solidFill>
                            <a:schemeClr val="tx1"/>
                          </a:solidFill>
                          <a:effectLst/>
                        </a:rPr>
                        <a:t>латинск</a:t>
                      </a:r>
                      <a:r>
                        <a:rPr lang="ru-RU" sz="2000" b="0" dirty="0" smtClean="0">
                          <a:solidFill>
                            <a:schemeClr val="tx1"/>
                          </a:solidFill>
                          <a:effectLst/>
                        </a:rPr>
                        <a:t>.) </a:t>
                      </a:r>
                      <a:r>
                        <a:rPr lang="ru-RU" sz="2000" b="0" dirty="0">
                          <a:solidFill>
                            <a:schemeClr val="tx1"/>
                          </a:solidFill>
                          <a:effectLst/>
                        </a:rPr>
                        <a:t>- «надлежащее соотношение частей» (</a:t>
                      </a:r>
                      <a:r>
                        <a:rPr lang="ru-RU" sz="2000" b="0" i="1" dirty="0">
                          <a:solidFill>
                            <a:schemeClr val="tx1"/>
                          </a:solidFill>
                          <a:effectLst/>
                        </a:rPr>
                        <a:t>неких свойств НС</a:t>
                      </a:r>
                      <a:r>
                        <a:rPr lang="ru-RU" sz="2000" b="0" dirty="0" smtClean="0">
                          <a:solidFill>
                            <a:schemeClr val="tx1"/>
                          </a:solidFill>
                          <a:effectLst/>
                        </a:rPr>
                        <a:t>) </a:t>
                      </a:r>
                      <a:r>
                        <a:rPr lang="ru-RU" sz="2800" b="1" dirty="0" smtClean="0">
                          <a:solidFill>
                            <a:schemeClr val="tx1"/>
                          </a:solidFill>
                          <a:effectLst/>
                        </a:rPr>
                        <a:t>= 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solidFill>
                            <a:schemeClr val="tx1"/>
                          </a:solidFill>
                          <a:effectLst/>
                        </a:rPr>
                        <a:t>«</a:t>
                      </a:r>
                      <a:r>
                        <a:rPr lang="ru-RU" sz="2000" b="1" dirty="0" err="1">
                          <a:solidFill>
                            <a:schemeClr val="tx1"/>
                          </a:solidFill>
                          <a:effectLst/>
                        </a:rPr>
                        <a:t>красис</a:t>
                      </a:r>
                      <a:r>
                        <a:rPr lang="ru-RU" sz="2000" b="1" dirty="0" smtClean="0">
                          <a:solidFill>
                            <a:schemeClr val="tx1"/>
                          </a:solidFill>
                          <a:effectLst/>
                        </a:rPr>
                        <a:t>» </a:t>
                      </a:r>
                      <a:r>
                        <a:rPr lang="ru-RU" sz="2000" b="0" dirty="0" smtClean="0">
                          <a:solidFill>
                            <a:schemeClr val="tx1"/>
                          </a:solidFill>
                          <a:effectLst/>
                        </a:rPr>
                        <a:t>(</a:t>
                      </a:r>
                      <a:r>
                        <a:rPr lang="ru-RU" sz="2000" b="1" dirty="0" smtClean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ru-RU" sz="2000" b="0" dirty="0" smtClean="0">
                          <a:solidFill>
                            <a:schemeClr val="tx1"/>
                          </a:solidFill>
                          <a:effectLst/>
                        </a:rPr>
                        <a:t>Гиппократ; греч. ) </a:t>
                      </a:r>
                      <a:r>
                        <a:rPr lang="ru-RU" sz="2000" b="0" dirty="0">
                          <a:solidFill>
                            <a:schemeClr val="tx1"/>
                          </a:solidFill>
                          <a:effectLst/>
                        </a:rPr>
                        <a:t>- «слияние, смешивание» </a:t>
                      </a:r>
                      <a:r>
                        <a:rPr lang="ru-RU" sz="2000" b="0" dirty="0" smtClean="0">
                          <a:solidFill>
                            <a:schemeClr val="tx1"/>
                          </a:solidFill>
                          <a:effectLst/>
                        </a:rPr>
                        <a:t>(</a:t>
                      </a:r>
                      <a:r>
                        <a:rPr lang="ru-RU" sz="2000" b="0" i="1" dirty="0" smtClean="0">
                          <a:solidFill>
                            <a:schemeClr val="tx1"/>
                          </a:solidFill>
                          <a:effectLst/>
                        </a:rPr>
                        <a:t>4-х жидкостей</a:t>
                      </a:r>
                      <a:r>
                        <a:rPr lang="ru-RU" sz="2000" b="0" dirty="0" smtClean="0">
                          <a:solidFill>
                            <a:schemeClr val="tx1"/>
                          </a:solidFill>
                          <a:effectLst/>
                        </a:rPr>
                        <a:t>) =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solidFill>
                            <a:schemeClr val="tx1"/>
                          </a:solidFill>
                          <a:effectLst/>
                        </a:rPr>
                        <a:t>динамическая </a:t>
                      </a:r>
                      <a:r>
                        <a:rPr lang="ru-RU" sz="2000" b="1" dirty="0">
                          <a:solidFill>
                            <a:schemeClr val="tx1"/>
                          </a:solidFill>
                          <a:effectLst/>
                        </a:rPr>
                        <a:t>характеристика </a:t>
                      </a:r>
                      <a:r>
                        <a:rPr lang="ru-RU" sz="2000" b="1" dirty="0" smtClean="0">
                          <a:solidFill>
                            <a:schemeClr val="tx1"/>
                          </a:solidFill>
                          <a:effectLst/>
                        </a:rPr>
                        <a:t>психики (ВНД)</a:t>
                      </a:r>
                      <a:r>
                        <a:rPr lang="ru-RU" sz="2000" b="0" dirty="0" smtClean="0">
                          <a:solidFill>
                            <a:schemeClr val="tx1"/>
                          </a:solidFill>
                          <a:effectLst/>
                        </a:rPr>
                        <a:t>, </a:t>
                      </a:r>
                      <a:r>
                        <a:rPr lang="ru-RU" sz="2000" b="0" dirty="0">
                          <a:solidFill>
                            <a:schemeClr val="tx1"/>
                          </a:solidFill>
                          <a:effectLst/>
                        </a:rPr>
                        <a:t>определяемая сочетанием свойств НС (</a:t>
                      </a:r>
                      <a:r>
                        <a:rPr lang="ru-RU" sz="2000" b="0" dirty="0" err="1">
                          <a:solidFill>
                            <a:schemeClr val="tx1"/>
                          </a:solidFill>
                          <a:effectLst/>
                        </a:rPr>
                        <a:t>И.П.Павлов</a:t>
                      </a:r>
                      <a:r>
                        <a:rPr lang="ru-RU" sz="2000" b="0" dirty="0">
                          <a:solidFill>
                            <a:schemeClr val="tx1"/>
                          </a:solidFill>
                          <a:effectLst/>
                        </a:rPr>
                        <a:t>, </a:t>
                      </a:r>
                      <a:r>
                        <a:rPr lang="ru-RU" sz="2000" b="0" dirty="0" err="1">
                          <a:solidFill>
                            <a:schemeClr val="tx1"/>
                          </a:solidFill>
                          <a:effectLst/>
                        </a:rPr>
                        <a:t>Б.М.Теплов</a:t>
                      </a:r>
                      <a:r>
                        <a:rPr lang="ru-RU" sz="2000" b="0" dirty="0">
                          <a:solidFill>
                            <a:schemeClr val="tx1"/>
                          </a:solidFill>
                          <a:effectLst/>
                        </a:rPr>
                        <a:t> и </a:t>
                      </a:r>
                      <a:r>
                        <a:rPr lang="ru-RU" sz="2000" b="0" dirty="0" smtClean="0">
                          <a:solidFill>
                            <a:schemeClr val="tx1"/>
                          </a:solidFill>
                          <a:effectLst/>
                        </a:rPr>
                        <a:t>др. </a:t>
                      </a:r>
                      <a:r>
                        <a:rPr lang="ru-RU" sz="2000" b="0" dirty="0" err="1" smtClean="0">
                          <a:solidFill>
                            <a:schemeClr val="tx1"/>
                          </a:solidFill>
                          <a:effectLst/>
                        </a:rPr>
                        <a:t>психофизиологи</a:t>
                      </a:r>
                      <a:r>
                        <a:rPr lang="ru-RU" sz="2000" b="0" dirty="0" smtClean="0">
                          <a:solidFill>
                            <a:schemeClr val="tx1"/>
                          </a:solidFill>
                          <a:effectLst/>
                        </a:rPr>
                        <a:t>)</a:t>
                      </a:r>
                      <a:endParaRPr lang="ru-RU" sz="2000" b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1833207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://shkolazhizni.ru/img/content/i22/22272_or.jpg"/>
          <p:cNvPicPr>
            <a:picLocks noGrp="1" noChangeAspect="1" noChangeArrowheads="1"/>
          </p:cNvPicPr>
          <p:nvPr>
            <p:ph idx="4294967295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860032" y="404664"/>
            <a:ext cx="3888432" cy="554461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</p:pic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9703044"/>
              </p:ext>
            </p:extLst>
          </p:nvPr>
        </p:nvGraphicFramePr>
        <p:xfrm>
          <a:off x="323529" y="548680"/>
          <a:ext cx="4176463" cy="571347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176463"/>
              </a:tblGrid>
              <a:tr h="5328592">
                <a:tc>
                  <a:txBody>
                    <a:bodyPr/>
                    <a:lstStyle/>
                    <a:p>
                      <a:pPr marL="342900" lvl="0" indent="-34290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</a:rPr>
                        <a:t>Сила - слабость: </a:t>
                      </a: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</a:rPr>
                        <a:t>степень выносливости, работоспособности НС, устойчивость к помехам;</a:t>
                      </a:r>
                    </a:p>
                    <a:p>
                      <a:pPr marL="342900" lvl="0" indent="-34290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</a:rPr>
                        <a:t>Подвижность – инертность: </a:t>
                      </a: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</a:rPr>
                        <a:t>скорость </a:t>
                      </a:r>
                      <a:r>
                        <a:rPr lang="ru-RU" sz="1600" dirty="0" smtClean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</a:rPr>
                        <a:t>смены и движения нервных процессов;</a:t>
                      </a:r>
                    </a:p>
                    <a:p>
                      <a:pPr marL="342900" lvl="0" indent="-34290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</a:rPr>
                        <a:t>Лабильность </a:t>
                      </a:r>
                      <a:r>
                        <a:rPr lang="ru-RU" sz="2000" dirty="0" smtClean="0">
                          <a:solidFill>
                            <a:schemeClr val="tx1"/>
                          </a:solidFill>
                          <a:effectLst/>
                        </a:rPr>
                        <a:t>–ригидность</a:t>
                      </a: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</a:rPr>
                        <a:t>:</a:t>
                      </a: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</a:rPr>
                        <a:t>скорость возникновения и исчезновения нервных процессов (</a:t>
                      </a:r>
                      <a:r>
                        <a:rPr lang="ru-RU" sz="1600" i="1" dirty="0">
                          <a:solidFill>
                            <a:schemeClr val="tx1"/>
                          </a:solidFill>
                          <a:effectLst/>
                        </a:rPr>
                        <a:t>реактивность</a:t>
                      </a: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</a:rPr>
                        <a:t>);</a:t>
                      </a:r>
                    </a:p>
                    <a:p>
                      <a:pPr marL="342900" lvl="0" indent="-34290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</a:rPr>
                        <a:t>Динамичность – малая динамичность</a:t>
                      </a: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</a:rPr>
                        <a:t>: </a:t>
                      </a: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</a:rPr>
                        <a:t>быстрота образования временных нервных связей (</a:t>
                      </a:r>
                      <a:r>
                        <a:rPr lang="ru-RU" sz="1600" i="1" dirty="0">
                          <a:solidFill>
                            <a:schemeClr val="tx1"/>
                          </a:solidFill>
                          <a:effectLst/>
                        </a:rPr>
                        <a:t>формирование привычек, обучаемость</a:t>
                      </a: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</a:rPr>
                        <a:t>);</a:t>
                      </a:r>
                    </a:p>
                    <a:p>
                      <a:pPr marL="342900" lvl="0" indent="-34290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2000" dirty="0" err="1">
                          <a:solidFill>
                            <a:schemeClr val="tx1"/>
                          </a:solidFill>
                          <a:effectLst/>
                        </a:rPr>
                        <a:t>Активированность</a:t>
                      </a: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</a:rPr>
                        <a:t>(</a:t>
                      </a: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</a:rPr>
                        <a:t>общий тонус НС): преобладание или уравновешенность процессов торможения-возбуждения.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9702327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 descr="Безымянный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3" y="1916832"/>
            <a:ext cx="8218945" cy="4433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20000"/>
              <a:lumOff val="80000"/>
            </a:schemeClr>
          </a:solidFill>
        </p:spPr>
        <p:txBody>
          <a:bodyPr/>
          <a:lstStyle/>
          <a:p>
            <a:r>
              <a:rPr lang="ru-RU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Типы темперамента</a:t>
            </a:r>
            <a:endParaRPr lang="ru-RU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3833044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1210</TotalTime>
  <Words>3302</Words>
  <Application>Microsoft Office PowerPoint</Application>
  <PresentationFormat>Экран (4:3)</PresentationFormat>
  <Paragraphs>451</Paragraphs>
  <Slides>55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55</vt:i4>
      </vt:variant>
    </vt:vector>
  </HeadingPairs>
  <TitlesOfParts>
    <vt:vector size="56" baseType="lpstr">
      <vt:lpstr>Тема Office</vt:lpstr>
      <vt:lpstr>РАЗДЕЛ III. ЭМПИРИЧЕСКИЕ МЕТОДЫ ИССЛЕДОВАНИЯ ЛИЧНОСТИ  </vt:lpstr>
      <vt:lpstr>ЦЕЛИ ПРАКТИКУМА</vt:lpstr>
      <vt:lpstr>Контроль и СРС</vt:lpstr>
      <vt:lpstr>Презентация PowerPoint</vt:lpstr>
      <vt:lpstr> Источники на портале вуза:  </vt:lpstr>
      <vt:lpstr>  СОДЕРЖАНИЕ ОПП-3: темы  </vt:lpstr>
      <vt:lpstr>тема 1: ТЕМПЕРАМЕНТ и ХАРАКТЕР</vt:lpstr>
      <vt:lpstr>Презентация PowerPoint</vt:lpstr>
      <vt:lpstr>Типы темперамента</vt:lpstr>
      <vt:lpstr>Лабораторные работы по теме 1</vt:lpstr>
      <vt:lpstr> Лабораторная работа № 1. Диагностика темперамента  методами моторных проб  </vt:lpstr>
      <vt:lpstr> Обработка результатов   </vt:lpstr>
      <vt:lpstr>Анализ графика работоспособности (4 типа динамики): выпуклый (сильный тип НС) ; вогнутый (средне-слабый); ровный (средне-сильный); нисходящий (слабый)</vt:lpstr>
      <vt:lpstr>2. Методика «Определение уравновешенности процессов возбуждения и торможения в нервной системе»</vt:lpstr>
      <vt:lpstr> Анализ и интерпретация результатов   </vt:lpstr>
      <vt:lpstr>3. «Моторная проба Лачинса»</vt:lpstr>
      <vt:lpstr>Интерпретация и анализ результатов </vt:lpstr>
      <vt:lpstr> Лабораторная работа №2  ЛИЧНОСТНЫЙ ОПРОСНИК Г. АЙЗЕНКА (EPI) </vt:lpstr>
      <vt:lpstr>Протокол первичных данных</vt:lpstr>
      <vt:lpstr> круг Г. АЙЗЕНКА для установления типа темперамента </vt:lpstr>
      <vt:lpstr>Интерпретация темперамента испытуемых</vt:lpstr>
      <vt:lpstr>ХАРАКТЕР</vt:lpstr>
      <vt:lpstr>ТИПОЛОГИИ  ХАРАКТЕРА</vt:lpstr>
      <vt:lpstr> ЛАБОРАТОРНАЯ РАБОТА № 3  «Акцентуации характера и темперамента», К.Леонгард и Г.Шмишек </vt:lpstr>
      <vt:lpstr>Интерпретация и анализ результатов</vt:lpstr>
      <vt:lpstr> задание по теме 1  «ТЕМПЕРАМЕНТ и ХАРАКТЕРОЛОГИЧЕСКИЕ ОСОБЕННОСТИ ЛИЧНОСТИ»:  лабораторные работы </vt:lpstr>
      <vt:lpstr> Тема 2: НАПРАВЛЕННОСТЬ ЛИЧНОСТИ  </vt:lpstr>
      <vt:lpstr> Лабораторные работы к теме 2 «Направленность личности» </vt:lpstr>
      <vt:lpstr>Методика «Ориентационная анкета А. Басса» (лабораторная работа №4)</vt:lpstr>
      <vt:lpstr>Пример бланка ответа</vt:lpstr>
      <vt:lpstr> Обработка результатов </vt:lpstr>
      <vt:lpstr>Представление результата</vt:lpstr>
      <vt:lpstr> «Тест эгоцентрических ассоциаций» (ЭАТ)  (лабораторная работа №5) </vt:lpstr>
      <vt:lpstr>Интерпретация и анализ результатов</vt:lpstr>
      <vt:lpstr> Тема 3. САМООЦЕНКА  </vt:lpstr>
      <vt:lpstr> ПАРАМЕТРЫ САМООЦЕНКИ </vt:lpstr>
      <vt:lpstr> Лабораторные работы по теме  САМООЦЕНКА </vt:lpstr>
      <vt:lpstr> тема 3. ЛАБОРАТОРНАЯ РАБОТА № 6  Моторная проба Шварцландера  (модификация Л.В. Бороздиной) </vt:lpstr>
      <vt:lpstr>Условие: сам испытуемый должен записывать до каждой пробы – сколько квадратов он сможет заполнить крестиками за 10 секунд (в верхнюю большую ячейку -притязание)  и после каждой  - количество реально заполненных квадратов ( в нижнюю большую ячейку- достижение). </vt:lpstr>
      <vt:lpstr>Обработка, анализ, интерпретация результатов</vt:lpstr>
      <vt:lpstr> тема 3. ЛАБОРАТОРНАЯ РАБОТА № 7 Методика «Личностный дифференциал» </vt:lpstr>
      <vt:lpstr>Обработка по ключу (пример)</vt:lpstr>
      <vt:lpstr>Обработка, анализ, интерпретация результатов</vt:lpstr>
      <vt:lpstr> ЧТО ПРОШЛИ? </vt:lpstr>
      <vt:lpstr>Тема 4. ЭМОЦИИ </vt:lpstr>
      <vt:lpstr>ТЕМА 4.  ЛАБОРАТОРНЫЕ РАБОТЫ </vt:lpstr>
      <vt:lpstr> ЛАБОРАТОРНАЯ РАБОТА № 8  Методика «Дифференциальные шкалы эмоций» (К. Изард)  Цель: диагностики доминирующего эмоционального состояния.  Объект? Предмет? Процедура: предлагается оценить по 4-балльной шкале интенсивность и частоту возникновения 10 основных эмоций в соответствии со списком шкалы К. Изарда.  </vt:lpstr>
      <vt:lpstr>Обработка, анализ, интерпретация результатов</vt:lpstr>
      <vt:lpstr>ЛАБОРАТОРНАЯ РАБОТА № 9  «Методика диагностики уровня эмоционального выгорания» (В.В. Бойко)</vt:lpstr>
      <vt:lpstr>      Цель: диагностика СЭВ, а именно -    Выявление уровня сформированности каждой фазы развития стресса  -    Определение ведущих симптомов в каждой фазе стресса        Объект? Предмет?</vt:lpstr>
      <vt:lpstr>  Обработка, анализ, интерпретация результатов   </vt:lpstr>
      <vt:lpstr>тема 5.  ТРЕВОЖНОСТЬ</vt:lpstr>
      <vt:lpstr>  ЛАБОРАТОРНАЯ РАБОТА №: 10  «Шкала реактивной и личностной тревожности»  (Ч.Д.Спилбергер, адапт. Ю.Л.Ханин) </vt:lpstr>
      <vt:lpstr> Итоги вебинара  ОПП-3 часть 1 </vt:lpstr>
      <vt:lpstr>Спасибо за внимание!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РАЗДЕЛ III.ЭМПИРИЧЕСКИЕ МЕТОДЫ ИССЛЕДОВАНИЯ ЛИЧНОСТИ  </dc:title>
  <dc:creator>Наташа</dc:creator>
  <cp:lastModifiedBy>179385</cp:lastModifiedBy>
  <cp:revision>93</cp:revision>
  <dcterms:created xsi:type="dcterms:W3CDTF">2017-06-14T13:01:31Z</dcterms:created>
  <dcterms:modified xsi:type="dcterms:W3CDTF">2017-12-15T07:53:50Z</dcterms:modified>
</cp:coreProperties>
</file>